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Fraunces"/>
      <p:regular r:id="rId19"/>
      <p:bold r:id="rId20"/>
      <p:italic r:id="rId21"/>
      <p:boldItalic r:id="rId22"/>
    </p:embeddedFont>
    <p:embeddedFont>
      <p:font typeface="Zilla Slab SemiBold"/>
      <p:bold r:id="rId23"/>
    </p:embeddedFont>
    <p:embeddedFont>
      <p:font typeface="Zilla Slab Highlight"/>
      <p:regular r:id="rId24"/>
    </p:embeddedFont>
    <p:embeddedFont>
      <p:font typeface="Zilla Slab Medium"/>
      <p:bold r:id="rId25"/>
    </p:embeddedFont>
    <p:embeddedFont>
      <p:font typeface="Zilla Slab"/>
      <p:regular r:id="rId26"/>
      <p:bold r:id="rId27"/>
      <p:italic r:id="rId28"/>
    </p:embeddedFont>
    <p:embeddedFont>
      <p:font typeface="Zilla Slab Light"/>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raunces-bold.fntdata"/><Relationship Id="rId22" Type="http://schemas.openxmlformats.org/officeDocument/2006/relationships/font" Target="fonts/Fraunces-boldItalic.fntdata"/><Relationship Id="rId21" Type="http://schemas.openxmlformats.org/officeDocument/2006/relationships/font" Target="fonts/Fraunces-italic.fntdata"/><Relationship Id="rId24" Type="http://schemas.openxmlformats.org/officeDocument/2006/relationships/font" Target="fonts/ZillaSlabHighlight-regular.fntdata"/><Relationship Id="rId23" Type="http://schemas.openxmlformats.org/officeDocument/2006/relationships/font" Target="fonts/ZillaSlab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ZillaSlab-regular.fntdata"/><Relationship Id="rId25" Type="http://schemas.openxmlformats.org/officeDocument/2006/relationships/font" Target="fonts/ZillaSlabMedium-bold.fntdata"/><Relationship Id="rId28" Type="http://schemas.openxmlformats.org/officeDocument/2006/relationships/font" Target="fonts/ZillaSlab-italic.fntdata"/><Relationship Id="rId27" Type="http://schemas.openxmlformats.org/officeDocument/2006/relationships/font" Target="fonts/ZillaSla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ZillaSlabLight-bold.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ZillaSlab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Fraunce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f9056145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f9056145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this code is to calculate and display the evaluation metrics for a linear regression model. These metrics include the Mean Absolute Error (MAE), Mean Squared Error (MSE), Root Mean Squared Error (RMSE), and the R-squared (R²) Score. These metrics help in understanding the model's performance by measuring the difference between the actual and predicted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Mean Absolute Error (MAE): the measure of the average absolute errors between the true values and the predicted values. It tells you how close, on average, the predictions are to the true values. In this case, the MAE is approximately 22.34.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Mean Squared Error (MSE): The MSE is a measure of the average squared errors between the true values and the predicted values. It penalizes larger errors more heavily than smaller ones. In this case, the MSE is approximately 114213.79.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Root Mean Squared Error (RMSE): The RMSE is the square root of the MSE. It provides an interpretable measure of the average magnitude of error in the same units as the target variable. In this case, the RMSE is approximately 337.96.</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R-squared (R²) Score: The R-squared score, also known as the coefficient of determination, measures the proportion of the variance in the dependent variable that is explained by the independent variables. It ranges from 0 to 1, with higher values indicating a better fit of the model to the data. In this case, the R² score is 1.0, which indicates a perfect fit of the model to the data.</a:t>
            </a:r>
            <a:endParaRPr/>
          </a:p>
          <a:p>
            <a:pPr indent="0" lvl="0" marL="0" rtl="0" algn="l">
              <a:spcBef>
                <a:spcPts val="0"/>
              </a:spcBef>
              <a:spcAft>
                <a:spcPts val="0"/>
              </a:spcAft>
              <a:buNone/>
            </a:pPr>
            <a:r>
              <a:rPr lang="en"/>
              <a:t>Overall, these metrics provide insights into how well the linear regression model is performing in terms of prediction accuracy and model fit. A lower MAE, MSE, and RMSE, and a higher R² score indicate better performance of the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0cb62614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0cb62614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Future avenues for solving this problem!</a:t>
            </a:r>
            <a:endParaRPr/>
          </a:p>
          <a:p>
            <a:pPr indent="0" lvl="0" marL="0" rtl="0" algn="l">
              <a:spcBef>
                <a:spcPts val="0"/>
              </a:spcBef>
              <a:spcAft>
                <a:spcPts val="0"/>
              </a:spcAft>
              <a:buClr>
                <a:schemeClr val="dk1"/>
              </a:buClr>
              <a:buSzPts val="1100"/>
              <a:buFont typeface="Arial"/>
              <a:buNone/>
            </a:pPr>
            <a:r>
              <a:rPr lang="en"/>
              <a:t>converting ETH-USD</a:t>
            </a:r>
            <a:endParaRPr/>
          </a:p>
          <a:p>
            <a:pPr indent="0" lvl="0" marL="0" rtl="0" algn="l">
              <a:spcBef>
                <a:spcPts val="0"/>
              </a:spcBef>
              <a:spcAft>
                <a:spcPts val="0"/>
              </a:spcAft>
              <a:buClr>
                <a:schemeClr val="dk1"/>
              </a:buClr>
              <a:buSzPts val="1100"/>
              <a:buFont typeface="Arial"/>
              <a:buNone/>
            </a:pPr>
            <a:r>
              <a:rPr lang="en"/>
              <a:t>fixing API issues</a:t>
            </a:r>
            <a:endParaRPr/>
          </a:p>
          <a:p>
            <a:pPr indent="0" lvl="0" marL="0" rtl="0" algn="l">
              <a:spcBef>
                <a:spcPts val="0"/>
              </a:spcBef>
              <a:spcAft>
                <a:spcPts val="0"/>
              </a:spcAft>
              <a:buClr>
                <a:schemeClr val="dk1"/>
              </a:buClr>
              <a:buSzPts val="1100"/>
              <a:buFont typeface="Arial"/>
              <a:buNone/>
            </a:pPr>
            <a:r>
              <a:rPr lang="en"/>
              <a:t>Isolating traits (maybe top 10 traits?)</a:t>
            </a:r>
            <a:endParaRPr/>
          </a:p>
          <a:p>
            <a:pPr indent="0" lvl="0" marL="0" rtl="0" algn="l">
              <a:spcBef>
                <a:spcPts val="0"/>
              </a:spcBef>
              <a:spcAft>
                <a:spcPts val="0"/>
              </a:spcAft>
              <a:buClr>
                <a:schemeClr val="dk1"/>
              </a:buClr>
              <a:buSzPts val="1100"/>
              <a:buFont typeface="Arial"/>
              <a:buNone/>
            </a:pPr>
            <a:r>
              <a:rPr lang="en"/>
              <a:t>We attempted to address overfitting with PCA feature reduction, but the explained variance ratio was very low.</a:t>
            </a:r>
            <a:endParaRPr/>
          </a:p>
          <a:p>
            <a:pPr indent="0" lvl="0" marL="0" rtl="0" algn="l">
              <a:spcBef>
                <a:spcPts val="0"/>
              </a:spcBef>
              <a:spcAft>
                <a:spcPts val="0"/>
              </a:spcAft>
              <a:buNone/>
            </a:pPr>
            <a:r>
              <a:rPr lang="en"/>
              <a:t>We would pull more data to address LR overfitting, but without the ETH-USD conversion, it would impact outcomes related to big conversion fluctuations in the past year.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FF0000"/>
                </a:solidFill>
              </a:rPr>
              <a:t>Why is the model garbage? Because there are too many features (300+) and limited elements in the dataset (&lt;1500). Ideally, there would be more elements and fewer features. (Sean says MUCH more.)</a:t>
            </a:r>
            <a:endParaRPr>
              <a:solidFill>
                <a:srgbClr val="FF0000"/>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1c80ebb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1c80ebb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f9056145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f9056145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ec334c3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ec334c3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Collecting and Ownership:</a:t>
            </a:r>
            <a:endParaRPr/>
          </a:p>
          <a:p>
            <a:pPr indent="-298450" lvl="0" marL="457200" rtl="0" algn="l">
              <a:spcBef>
                <a:spcPts val="0"/>
              </a:spcBef>
              <a:spcAft>
                <a:spcPts val="0"/>
              </a:spcAft>
              <a:buSzPts val="1100"/>
              <a:buAutoNum type="arabicPeriod"/>
            </a:pPr>
            <a:r>
              <a:rPr lang="en"/>
              <a:t>Just like collecting physical art or collectibles, some people buy NFTs to own a unique digital asset. NFTs represent ownership of a digital item, whether it's digital art, music, virtual real estate, or other digital creations. Owning an NFT can give collectors a sense of ownership and exclusivity.</a:t>
            </a:r>
            <a:endParaRPr/>
          </a:p>
          <a:p>
            <a:pPr indent="0" lvl="0" marL="0" rtl="0" algn="l">
              <a:spcBef>
                <a:spcPts val="0"/>
              </a:spcBef>
              <a:spcAft>
                <a:spcPts val="0"/>
              </a:spcAft>
              <a:buNone/>
            </a:pPr>
            <a:r>
              <a:rPr lang="en"/>
              <a:t>Investment:</a:t>
            </a:r>
            <a:endParaRPr/>
          </a:p>
          <a:p>
            <a:pPr indent="-298450" lvl="0" marL="457200" rtl="0" algn="l">
              <a:spcBef>
                <a:spcPts val="0"/>
              </a:spcBef>
              <a:spcAft>
                <a:spcPts val="0"/>
              </a:spcAft>
              <a:buSzPts val="1100"/>
              <a:buAutoNum type="arabicPeriod"/>
            </a:pPr>
            <a:r>
              <a:rPr lang="en"/>
              <a:t>Some people buy NFTs as an investment opportunity. They believe that the value of certain NFTs will increase over time, similar to traditional art or collectibles. Just like investing in stocks, real estate, or cryptocurrencies, buying NFTs can be seen as a way to potentially profit from price appreciation in the future.</a:t>
            </a:r>
            <a:endParaRPr/>
          </a:p>
          <a:p>
            <a:pPr indent="0" lvl="0" marL="0" rtl="0" algn="l">
              <a:spcBef>
                <a:spcPts val="0"/>
              </a:spcBef>
              <a:spcAft>
                <a:spcPts val="0"/>
              </a:spcAft>
              <a:buNone/>
            </a:pPr>
            <a:r>
              <a:rPr lang="en"/>
              <a:t>Supporting Artists and Creators:</a:t>
            </a:r>
            <a:endParaRPr/>
          </a:p>
          <a:p>
            <a:pPr indent="-298450" lvl="0" marL="457200" rtl="0" algn="l">
              <a:spcBef>
                <a:spcPts val="0"/>
              </a:spcBef>
              <a:spcAft>
                <a:spcPts val="0"/>
              </a:spcAft>
              <a:buSzPts val="1100"/>
              <a:buAutoNum type="arabicPeriod"/>
            </a:pPr>
            <a:r>
              <a:rPr lang="en"/>
              <a:t>Buying </a:t>
            </a:r>
            <a:r>
              <a:rPr lang="en"/>
              <a:t>NFTs</a:t>
            </a:r>
            <a:r>
              <a:rPr lang="en"/>
              <a:t> can be a way to support artists and creators directly. NFTs allow artists to monetize their digital creations in new ways, bypassing traditional intermediaries like galleries or record labels. By purchasing an artist's NFT, collectors can directly support the artist financially and help them continue to create.</a:t>
            </a:r>
            <a:endParaRPr/>
          </a:p>
          <a:p>
            <a:pPr indent="0" lvl="0" marL="0" rtl="0" algn="l">
              <a:spcBef>
                <a:spcPts val="0"/>
              </a:spcBef>
              <a:spcAft>
                <a:spcPts val="0"/>
              </a:spcAft>
              <a:buNone/>
            </a:pPr>
            <a:r>
              <a:rPr lang="en"/>
              <a:t>Virtual Identity and Status:</a:t>
            </a:r>
            <a:endParaRPr/>
          </a:p>
          <a:p>
            <a:pPr indent="-298450" lvl="0" marL="457200" rtl="0" algn="l">
              <a:spcBef>
                <a:spcPts val="0"/>
              </a:spcBef>
              <a:spcAft>
                <a:spcPts val="0"/>
              </a:spcAft>
              <a:buSzPts val="1100"/>
              <a:buAutoNum type="arabicPeriod"/>
            </a:pPr>
            <a:r>
              <a:rPr lang="en"/>
              <a:t>In some cases, owning certain NFTs can confer social status or serve as a symbol of identity within virtual communities. For example, owning rare or prestigious NFTs within a specific online community or metaverse can signal status or membership.</a:t>
            </a:r>
            <a:endParaRPr/>
          </a:p>
          <a:p>
            <a:pPr indent="0" lvl="0" marL="0" rtl="0" algn="l">
              <a:spcBef>
                <a:spcPts val="0"/>
              </a:spcBef>
              <a:spcAft>
                <a:spcPts val="0"/>
              </a:spcAft>
              <a:buNone/>
            </a:pPr>
            <a:r>
              <a:rPr lang="en"/>
              <a:t>Access to Exclusive Content or Experiences:</a:t>
            </a:r>
            <a:endParaRPr/>
          </a:p>
          <a:p>
            <a:pPr indent="-298450" lvl="0" marL="457200" rtl="0" algn="l">
              <a:spcBef>
                <a:spcPts val="0"/>
              </a:spcBef>
              <a:spcAft>
                <a:spcPts val="0"/>
              </a:spcAft>
              <a:buSzPts val="1100"/>
              <a:buAutoNum type="arabicPeriod"/>
            </a:pPr>
            <a:r>
              <a:rPr lang="en"/>
              <a:t>Some NFTs come with access to exclusive content or experiences. For example, purchasing an NFT might grant access to virtual events, VIP experiences, or special perks within a particular platform or ecosystem.</a:t>
            </a:r>
            <a:endParaRPr/>
          </a:p>
          <a:p>
            <a:pPr indent="0" lvl="0" marL="0" rtl="0" algn="l">
              <a:spcBef>
                <a:spcPts val="0"/>
              </a:spcBef>
              <a:spcAft>
                <a:spcPts val="0"/>
              </a:spcAft>
              <a:buNone/>
            </a:pPr>
            <a:r>
              <a:rPr lang="en"/>
              <a:t>Speculation and Hype:</a:t>
            </a:r>
            <a:endParaRPr/>
          </a:p>
          <a:p>
            <a:pPr indent="-298450" lvl="0" marL="457200" rtl="0" algn="l">
              <a:spcBef>
                <a:spcPts val="0"/>
              </a:spcBef>
              <a:spcAft>
                <a:spcPts val="0"/>
              </a:spcAft>
              <a:buSzPts val="1100"/>
              <a:buAutoNum type="arabicPeriod"/>
            </a:pPr>
            <a:r>
              <a:rPr lang="en"/>
              <a:t>Like any emerging market, speculation and hype can also drive demand for NFTs. Some buyers may be attracted to NFTs simply because they see others profiting from them or because they perceive them as trendy or fashionable.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f9056145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f9056145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would like to assist NFT buyers who are new to the market and do not understand NFT pricing very well. Buyers will evaluate individual NFTs, using a supervised learning model that has been deployed on Streamlit. We will also include ETH-USD exchange rates as features in the model and components of our analysis. </a:t>
            </a:r>
            <a:endParaRPr/>
          </a:p>
          <a:p>
            <a:pPr indent="0" lvl="0" marL="0" rtl="0" algn="l">
              <a:spcBef>
                <a:spcPts val="0"/>
              </a:spcBef>
              <a:spcAft>
                <a:spcPts val="0"/>
              </a:spcAft>
              <a:buClr>
                <a:schemeClr val="dk1"/>
              </a:buClr>
              <a:buSzPts val="1100"/>
              <a:buFont typeface="Arial"/>
              <a:buNone/>
            </a:pPr>
            <a:r>
              <a:rPr lang="en"/>
              <a:t>The project will utilize API data from one NFT the Pudgy Penguins collection on OpenSea; but, in principle, it could be modified and used for other collections by developers.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ec334c3a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ec334c3a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Pudgy Penguins is a collection of 8,888 distinct NFTs, driving Web3 innovation through intellectual property and community support. These penguins represent love, empathy, and positivity, offering exclusive benefits to owners, including access to events and experiences.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0cb62614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0cb62614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background info on collection:</a:t>
            </a:r>
            <a:endParaRPr b="1"/>
          </a:p>
          <a:p>
            <a:pPr indent="0" lvl="0" marL="0" rtl="0" algn="l">
              <a:spcBef>
                <a:spcPts val="0"/>
              </a:spcBef>
              <a:spcAft>
                <a:spcPts val="0"/>
              </a:spcAft>
              <a:buNone/>
            </a:pPr>
            <a:r>
              <a:rPr lang="en"/>
              <a:t>	volume	sales	average_price	num_owners	market_cap	floor_price	floor_price_symbol</a:t>
            </a:r>
            <a:endParaRPr/>
          </a:p>
          <a:p>
            <a:pPr indent="0" lvl="0" marL="0" rtl="0" algn="l">
              <a:spcBef>
                <a:spcPts val="0"/>
              </a:spcBef>
              <a:spcAft>
                <a:spcPts val="0"/>
              </a:spcAft>
              <a:buNone/>
            </a:pPr>
            <a:r>
              <a:rPr lang="en"/>
              <a:t>0	345970.149573	78963	4.381421	4778	103268.203657	12.5	ETH</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Let's dive into some key numbers for the Pudgy Penguin collection: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Volume: Over 345,000 transactions have taken place within the Pudgy Penguin ecosystem.</a:t>
            </a:r>
            <a:endParaRPr/>
          </a:p>
          <a:p>
            <a:pPr indent="0" lvl="0" marL="0" rtl="0" algn="l">
              <a:spcBef>
                <a:spcPts val="0"/>
              </a:spcBef>
              <a:spcAft>
                <a:spcPts val="0"/>
              </a:spcAft>
              <a:buClr>
                <a:schemeClr val="dk1"/>
              </a:buClr>
              <a:buSzPts val="1100"/>
              <a:buFont typeface="Arial"/>
              <a:buNone/>
            </a:pPr>
            <a:r>
              <a:rPr lang="en"/>
              <a:t>Sales: There have been nearly 79,000 sales of Pudgy Penguin NFTs.</a:t>
            </a:r>
            <a:endParaRPr/>
          </a:p>
          <a:p>
            <a:pPr indent="0" lvl="0" marL="0" rtl="0" algn="l">
              <a:spcBef>
                <a:spcPts val="0"/>
              </a:spcBef>
              <a:spcAft>
                <a:spcPts val="0"/>
              </a:spcAft>
              <a:buClr>
                <a:schemeClr val="dk1"/>
              </a:buClr>
              <a:buSzPts val="1100"/>
              <a:buFont typeface="Arial"/>
              <a:buNone/>
            </a:pPr>
            <a:r>
              <a:rPr lang="en"/>
              <a:t>Average Price: Each Pudgy Penguin NFT sells for approximately 4.38 ETH on average.</a:t>
            </a:r>
            <a:endParaRPr/>
          </a:p>
          <a:p>
            <a:pPr indent="0" lvl="0" marL="0" rtl="0" algn="l">
              <a:spcBef>
                <a:spcPts val="0"/>
              </a:spcBef>
              <a:spcAft>
                <a:spcPts val="0"/>
              </a:spcAft>
              <a:buClr>
                <a:schemeClr val="dk1"/>
              </a:buClr>
              <a:buSzPts val="1100"/>
              <a:buFont typeface="Arial"/>
              <a:buNone/>
            </a:pPr>
            <a:r>
              <a:rPr lang="en"/>
              <a:t>Number of Owners: Currently, there are 4,778 proud owners of Pudgy Penguin NFTs.</a:t>
            </a:r>
            <a:endParaRPr/>
          </a:p>
          <a:p>
            <a:pPr indent="0" lvl="0" marL="0" rtl="0" algn="l">
              <a:spcBef>
                <a:spcPts val="0"/>
              </a:spcBef>
              <a:spcAft>
                <a:spcPts val="0"/>
              </a:spcAft>
              <a:buClr>
                <a:schemeClr val="dk1"/>
              </a:buClr>
              <a:buSzPts val="1100"/>
              <a:buFont typeface="Arial"/>
              <a:buNone/>
            </a:pPr>
            <a:r>
              <a:rPr lang="en"/>
              <a:t>Market Cap: The total market value of the Pudgy Penguin collection is roughly 103,000 ETH.</a:t>
            </a:r>
            <a:endParaRPr/>
          </a:p>
          <a:p>
            <a:pPr indent="0" lvl="0" marL="0" rtl="0" algn="l">
              <a:spcBef>
                <a:spcPts val="0"/>
              </a:spcBef>
              <a:spcAft>
                <a:spcPts val="0"/>
              </a:spcAft>
              <a:buClr>
                <a:schemeClr val="dk1"/>
              </a:buClr>
              <a:buSzPts val="1100"/>
              <a:buFont typeface="Arial"/>
              <a:buNone/>
            </a:pPr>
            <a:r>
              <a:rPr lang="en"/>
              <a:t>Floor Price: The minimum price to buy into the Pudgy Penguin collection is set at 12.5 ETH.</a:t>
            </a:r>
            <a:endParaRPr/>
          </a:p>
          <a:p>
            <a:pPr indent="0" lvl="0" marL="0" rtl="0" algn="l">
              <a:spcBef>
                <a:spcPts val="0"/>
              </a:spcBef>
              <a:spcAft>
                <a:spcPts val="0"/>
              </a:spcAft>
              <a:buClr>
                <a:schemeClr val="dk1"/>
              </a:buClr>
              <a:buSzPts val="1100"/>
              <a:buFont typeface="Arial"/>
              <a:buNone/>
            </a:pPr>
            <a:r>
              <a:rPr lang="en"/>
              <a:t>Floor Price Symbol: All prices are denoted in ETH, the primary currency of the Pudgy Penguin marketplace.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These numbers give us a snapshot of the activity and value of the Pudgy Penguin NFT collection in the market.</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1c80ec65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1c80ec65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 10 traits (and counts)</a:t>
            </a:r>
            <a:endParaRPr b="1"/>
          </a:p>
          <a:p>
            <a:pPr indent="0" lvl="0" marL="0" rtl="0" algn="l">
              <a:spcBef>
                <a:spcPts val="0"/>
              </a:spcBef>
              <a:spcAft>
                <a:spcPts val="0"/>
              </a:spcAft>
              <a:buNone/>
            </a:pPr>
            <a:r>
              <a:rPr lang="en"/>
              <a:t>Skin.Normal	2649</a:t>
            </a:r>
            <a:endParaRPr/>
          </a:p>
          <a:p>
            <a:pPr indent="0" lvl="0" marL="0" rtl="0" algn="l">
              <a:spcBef>
                <a:spcPts val="0"/>
              </a:spcBef>
              <a:spcAft>
                <a:spcPts val="0"/>
              </a:spcAft>
              <a:buNone/>
            </a:pPr>
            <a:r>
              <a:rPr lang="en"/>
              <a:t>Background.Blue	1587</a:t>
            </a:r>
            <a:endParaRPr/>
          </a:p>
          <a:p>
            <a:pPr indent="0" lvl="0" marL="0" rtl="0" algn="l">
              <a:spcBef>
                <a:spcPts val="0"/>
              </a:spcBef>
              <a:spcAft>
                <a:spcPts val="0"/>
              </a:spcAft>
              <a:buNone/>
            </a:pPr>
            <a:r>
              <a:rPr lang="en"/>
              <a:t>Background.Mint	1389</a:t>
            </a:r>
            <a:endParaRPr/>
          </a:p>
          <a:p>
            <a:pPr indent="0" lvl="0" marL="0" rtl="0" algn="l">
              <a:spcBef>
                <a:spcPts val="0"/>
              </a:spcBef>
              <a:spcAft>
                <a:spcPts val="0"/>
              </a:spcAft>
              <a:buNone/>
            </a:pPr>
            <a:r>
              <a:rPr lang="en"/>
              <a:t>Skin.Dark Gray	1329</a:t>
            </a:r>
            <a:endParaRPr/>
          </a:p>
          <a:p>
            <a:pPr indent="0" lvl="0" marL="0" rtl="0" algn="l">
              <a:spcBef>
                <a:spcPts val="0"/>
              </a:spcBef>
              <a:spcAft>
                <a:spcPts val="0"/>
              </a:spcAft>
              <a:buNone/>
            </a:pPr>
            <a:r>
              <a:rPr lang="en"/>
              <a:t>Background.Purple	1282</a:t>
            </a:r>
            <a:endParaRPr/>
          </a:p>
          <a:p>
            <a:pPr indent="0" lvl="0" marL="0" rtl="0" algn="l">
              <a:spcBef>
                <a:spcPts val="0"/>
              </a:spcBef>
              <a:spcAft>
                <a:spcPts val="0"/>
              </a:spcAft>
              <a:buNone/>
            </a:pPr>
            <a:r>
              <a:rPr lang="en"/>
              <a:t>Skin.Light Gray	1189</a:t>
            </a:r>
            <a:endParaRPr/>
          </a:p>
          <a:p>
            <a:pPr indent="0" lvl="0" marL="0" rtl="0" algn="l">
              <a:spcBef>
                <a:spcPts val="0"/>
              </a:spcBef>
              <a:spcAft>
                <a:spcPts val="0"/>
              </a:spcAft>
              <a:buNone/>
            </a:pPr>
            <a:r>
              <a:rPr lang="en"/>
              <a:t>Background.Beige	1152</a:t>
            </a:r>
            <a:endParaRPr/>
          </a:p>
          <a:p>
            <a:pPr indent="0" lvl="0" marL="0" rtl="0" algn="l">
              <a:spcBef>
                <a:spcPts val="0"/>
              </a:spcBef>
              <a:spcAft>
                <a:spcPts val="0"/>
              </a:spcAft>
              <a:buNone/>
            </a:pPr>
            <a:r>
              <a:rPr lang="en"/>
              <a:t>Background.Tangerine	1135</a:t>
            </a:r>
            <a:endParaRPr/>
          </a:p>
          <a:p>
            <a:pPr indent="0" lvl="0" marL="0" rtl="0" algn="l">
              <a:spcBef>
                <a:spcPts val="0"/>
              </a:spcBef>
              <a:spcAft>
                <a:spcPts val="0"/>
              </a:spcAft>
              <a:buNone/>
            </a:pPr>
            <a:r>
              <a:rPr lang="en"/>
              <a:t>Face.Winking	961</a:t>
            </a:r>
            <a:endParaRPr/>
          </a:p>
          <a:p>
            <a:pPr indent="0" lvl="0" marL="0" rtl="0" algn="l">
              <a:spcBef>
                <a:spcPts val="0"/>
              </a:spcBef>
              <a:spcAft>
                <a:spcPts val="0"/>
              </a:spcAft>
              <a:buNone/>
            </a:pPr>
            <a:r>
              <a:rPr lang="en"/>
              <a:t>Face.Blushing	932</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backgrounds traits</a:t>
            </a:r>
            <a:endParaRPr/>
          </a:p>
          <a:p>
            <a:pPr indent="0" lvl="0" marL="0" rtl="0" algn="l">
              <a:spcBef>
                <a:spcPts val="0"/>
              </a:spcBef>
              <a:spcAft>
                <a:spcPts val="0"/>
              </a:spcAft>
              <a:buNone/>
            </a:pPr>
            <a:r>
              <a:rPr lang="en"/>
              <a:t>Blue	1587.0</a:t>
            </a:r>
            <a:endParaRPr/>
          </a:p>
          <a:p>
            <a:pPr indent="0" lvl="0" marL="0" rtl="0" algn="l">
              <a:spcBef>
                <a:spcPts val="0"/>
              </a:spcBef>
              <a:spcAft>
                <a:spcPts val="0"/>
              </a:spcAft>
              <a:buNone/>
            </a:pPr>
            <a:r>
              <a:rPr lang="en"/>
              <a:t>Mint	1389.0</a:t>
            </a:r>
            <a:endParaRPr/>
          </a:p>
          <a:p>
            <a:pPr indent="0" lvl="0" marL="0" rtl="0" algn="l">
              <a:spcBef>
                <a:spcPts val="0"/>
              </a:spcBef>
              <a:spcAft>
                <a:spcPts val="0"/>
              </a:spcAft>
              <a:buNone/>
            </a:pPr>
            <a:r>
              <a:rPr lang="en"/>
              <a:t>Purple	1282.0</a:t>
            </a:r>
            <a:endParaRPr/>
          </a:p>
          <a:p>
            <a:pPr indent="0" lvl="0" marL="0" rtl="0" algn="l">
              <a:spcBef>
                <a:spcPts val="0"/>
              </a:spcBef>
              <a:spcAft>
                <a:spcPts val="0"/>
              </a:spcAft>
              <a:buNone/>
            </a:pPr>
            <a:r>
              <a:rPr lang="en"/>
              <a:t>Beige	1152.0</a:t>
            </a:r>
            <a:endParaRPr/>
          </a:p>
          <a:p>
            <a:pPr indent="0" lvl="0" marL="0" rtl="0" algn="l">
              <a:spcBef>
                <a:spcPts val="0"/>
              </a:spcBef>
              <a:spcAft>
                <a:spcPts val="0"/>
              </a:spcAft>
              <a:buNone/>
            </a:pPr>
            <a:r>
              <a:rPr lang="en"/>
              <a:t>Tangerine	1135.0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skin traits</a:t>
            </a:r>
            <a:endParaRPr b="1"/>
          </a:p>
          <a:p>
            <a:pPr indent="0" lvl="0" marL="0" rtl="0" algn="l">
              <a:spcBef>
                <a:spcPts val="0"/>
              </a:spcBef>
              <a:spcAft>
                <a:spcPts val="0"/>
              </a:spcAft>
              <a:buNone/>
            </a:pPr>
            <a:r>
              <a:rPr lang="en"/>
              <a:t>Normal	2649.0</a:t>
            </a:r>
            <a:endParaRPr/>
          </a:p>
          <a:p>
            <a:pPr indent="0" lvl="0" marL="0" rtl="0" algn="l">
              <a:spcBef>
                <a:spcPts val="0"/>
              </a:spcBef>
              <a:spcAft>
                <a:spcPts val="0"/>
              </a:spcAft>
              <a:buNone/>
            </a:pPr>
            <a:r>
              <a:rPr lang="en"/>
              <a:t>Dark Gray	1329.0</a:t>
            </a:r>
            <a:endParaRPr/>
          </a:p>
          <a:p>
            <a:pPr indent="0" lvl="0" marL="0" rtl="0" algn="l">
              <a:spcBef>
                <a:spcPts val="0"/>
              </a:spcBef>
              <a:spcAft>
                <a:spcPts val="0"/>
              </a:spcAft>
              <a:buNone/>
            </a:pPr>
            <a:r>
              <a:rPr lang="en"/>
              <a:t>Light Gray	1189.0</a:t>
            </a:r>
            <a:endParaRPr/>
          </a:p>
          <a:p>
            <a:pPr indent="0" lvl="0" marL="0" rtl="0" algn="l">
              <a:spcBef>
                <a:spcPts val="0"/>
              </a:spcBef>
              <a:spcAft>
                <a:spcPts val="0"/>
              </a:spcAft>
              <a:buNone/>
            </a:pPr>
            <a:r>
              <a:rPr lang="en"/>
              <a:t>Maroon	731.0</a:t>
            </a:r>
            <a:endParaRPr/>
          </a:p>
          <a:p>
            <a:pPr indent="0" lvl="0" marL="0" rtl="0" algn="l">
              <a:spcBef>
                <a:spcPts val="0"/>
              </a:spcBef>
              <a:spcAft>
                <a:spcPts val="0"/>
              </a:spcAft>
              <a:buNone/>
            </a:pPr>
            <a:r>
              <a:rPr lang="en"/>
              <a:t>Olive Green	705.0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body traits</a:t>
            </a:r>
            <a:endParaRPr b="1"/>
          </a:p>
          <a:p>
            <a:pPr indent="0" lvl="0" marL="0" rtl="0" algn="l">
              <a:spcBef>
                <a:spcPts val="0"/>
              </a:spcBef>
              <a:spcAft>
                <a:spcPts val="0"/>
              </a:spcAft>
              <a:buNone/>
            </a:pPr>
            <a:r>
              <a:rPr lang="en"/>
              <a:t>Shirt Blue	290.0</a:t>
            </a:r>
            <a:endParaRPr/>
          </a:p>
          <a:p>
            <a:pPr indent="0" lvl="0" marL="0" rtl="0" algn="l">
              <a:spcBef>
                <a:spcPts val="0"/>
              </a:spcBef>
              <a:spcAft>
                <a:spcPts val="0"/>
              </a:spcAft>
              <a:buNone/>
            </a:pPr>
            <a:r>
              <a:rPr lang="en"/>
              <a:t>Kimono Brown	268.0</a:t>
            </a:r>
            <a:endParaRPr/>
          </a:p>
          <a:p>
            <a:pPr indent="0" lvl="0" marL="0" rtl="0" algn="l">
              <a:spcBef>
                <a:spcPts val="0"/>
              </a:spcBef>
              <a:spcAft>
                <a:spcPts val="0"/>
              </a:spcAft>
              <a:buNone/>
            </a:pPr>
            <a:r>
              <a:rPr lang="en"/>
              <a:t>Shirt Red	259.0</a:t>
            </a:r>
            <a:endParaRPr/>
          </a:p>
          <a:p>
            <a:pPr indent="0" lvl="0" marL="0" rtl="0" algn="l">
              <a:spcBef>
                <a:spcPts val="0"/>
              </a:spcBef>
              <a:spcAft>
                <a:spcPts val="0"/>
              </a:spcAft>
              <a:buNone/>
            </a:pPr>
            <a:r>
              <a:rPr lang="en"/>
              <a:t>Turtleneck Green	254.0</a:t>
            </a:r>
            <a:endParaRPr/>
          </a:p>
          <a:p>
            <a:pPr indent="0" lvl="0" marL="0" rtl="0" algn="l">
              <a:spcBef>
                <a:spcPts val="0"/>
              </a:spcBef>
              <a:spcAft>
                <a:spcPts val="0"/>
              </a:spcAft>
              <a:buNone/>
            </a:pPr>
            <a:r>
              <a:rPr lang="en"/>
              <a:t>Scarf Green	250.0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face traits</a:t>
            </a:r>
            <a:endParaRPr b="1"/>
          </a:p>
          <a:p>
            <a:pPr indent="0" lvl="0" marL="0" rtl="0" algn="l">
              <a:spcBef>
                <a:spcPts val="0"/>
              </a:spcBef>
              <a:spcAft>
                <a:spcPts val="0"/>
              </a:spcAft>
              <a:buNone/>
            </a:pPr>
            <a:r>
              <a:rPr lang="en"/>
              <a:t>Winking	961.0</a:t>
            </a:r>
            <a:endParaRPr/>
          </a:p>
          <a:p>
            <a:pPr indent="0" lvl="0" marL="0" rtl="0" algn="l">
              <a:spcBef>
                <a:spcPts val="0"/>
              </a:spcBef>
              <a:spcAft>
                <a:spcPts val="0"/>
              </a:spcAft>
              <a:buNone/>
            </a:pPr>
            <a:r>
              <a:rPr lang="en"/>
              <a:t>Blushing	932.0</a:t>
            </a:r>
            <a:endParaRPr/>
          </a:p>
          <a:p>
            <a:pPr indent="0" lvl="0" marL="0" rtl="0" algn="l">
              <a:spcBef>
                <a:spcPts val="0"/>
              </a:spcBef>
              <a:spcAft>
                <a:spcPts val="0"/>
              </a:spcAft>
              <a:buNone/>
            </a:pPr>
            <a:r>
              <a:rPr lang="en"/>
              <a:t>Normal	864.0</a:t>
            </a:r>
            <a:endParaRPr/>
          </a:p>
          <a:p>
            <a:pPr indent="0" lvl="0" marL="0" rtl="0" algn="l">
              <a:spcBef>
                <a:spcPts val="0"/>
              </a:spcBef>
              <a:spcAft>
                <a:spcPts val="0"/>
              </a:spcAft>
              <a:buNone/>
            </a:pPr>
            <a:r>
              <a:rPr lang="en"/>
              <a:t>Circle Glasses	768.0</a:t>
            </a:r>
            <a:endParaRPr/>
          </a:p>
          <a:p>
            <a:pPr indent="0" lvl="0" marL="0" rtl="0" algn="l">
              <a:spcBef>
                <a:spcPts val="0"/>
              </a:spcBef>
              <a:spcAft>
                <a:spcPts val="0"/>
              </a:spcAft>
              <a:buNone/>
            </a:pPr>
            <a:r>
              <a:rPr lang="en"/>
              <a:t>Cute	588.0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head traits</a:t>
            </a:r>
            <a:endParaRPr b="1"/>
          </a:p>
          <a:p>
            <a:pPr indent="0" lvl="0" marL="0" rtl="0" algn="l">
              <a:spcBef>
                <a:spcPts val="0"/>
              </a:spcBef>
              <a:spcAft>
                <a:spcPts val="0"/>
              </a:spcAft>
              <a:buNone/>
            </a:pPr>
            <a:r>
              <a:rPr lang="en"/>
              <a:t>Headband	357.0</a:t>
            </a:r>
            <a:endParaRPr/>
          </a:p>
          <a:p>
            <a:pPr indent="0" lvl="0" marL="0" rtl="0" algn="l">
              <a:spcBef>
                <a:spcPts val="0"/>
              </a:spcBef>
              <a:spcAft>
                <a:spcPts val="0"/>
              </a:spcAft>
              <a:buNone/>
            </a:pPr>
            <a:r>
              <a:rPr lang="en"/>
              <a:t>Flat Cap Blue	355.0</a:t>
            </a:r>
            <a:endParaRPr/>
          </a:p>
          <a:p>
            <a:pPr indent="0" lvl="0" marL="0" rtl="0" algn="l">
              <a:spcBef>
                <a:spcPts val="0"/>
              </a:spcBef>
              <a:spcAft>
                <a:spcPts val="0"/>
              </a:spcAft>
              <a:buNone/>
            </a:pPr>
            <a:r>
              <a:rPr lang="en"/>
              <a:t>Bucket Hat Green	349.0</a:t>
            </a:r>
            <a:endParaRPr/>
          </a:p>
          <a:p>
            <a:pPr indent="0" lvl="0" marL="0" rtl="0" algn="l">
              <a:spcBef>
                <a:spcPts val="0"/>
              </a:spcBef>
              <a:spcAft>
                <a:spcPts val="0"/>
              </a:spcAft>
              <a:buNone/>
            </a:pPr>
            <a:r>
              <a:rPr lang="en"/>
              <a:t>Backwards Hat Red	294.0</a:t>
            </a:r>
            <a:endParaRPr/>
          </a:p>
          <a:p>
            <a:pPr indent="0" lvl="0" marL="0" rtl="0" algn="l">
              <a:spcBef>
                <a:spcPts val="0"/>
              </a:spcBef>
              <a:spcAft>
                <a:spcPts val="0"/>
              </a:spcAft>
              <a:buNone/>
            </a:pPr>
            <a:r>
              <a:rPr lang="en"/>
              <a:t>Hat Blue	286.0</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
              <a:t>Alright, let's go over the traits of the Pudgy Penguin collection by category: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terms of categories, we have Background, Skin, Body, Face, and Head.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Looking at the top 10 traits and their counts, we see some interesting patterns. For example, Skin.Normal is the most common trait, appearing 2,649 times. Background colors like Blue, Mint, and Purple are also quite popular, each appearing over 1,000 times.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Now, let's narrow it down to the top 5 traits in each category: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Background: The top 5 backgrounds are Blue, Mint, Purple, Beige, and Tangerine.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Skin: The most common skin trait is Normal, followed by Dark Gray and Light Gray.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Body: Among body traits, Shirt Blue takes the lead, followed by Kimono Brown and Shirt Red.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Face: When it comes to faces, Winking and Blushing are the top contenders, showing up frequently in the collection.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Head: Finally, in terms of headwear, we see Headband, Flat Cap Blue, and Bucket Hat Green making the top of the list.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These traits give us a glimpse into the diversity and preferences within the Pudgy Penguin collection.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f9056145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f9056145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used several APIs to gather essential data for our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Opensea APIs: These APIs were pivotal in directly accessing data from the Pudgy Penguin collection on OpenSea. They provided us with real-time insights into the collection's dynamics.</a:t>
            </a:r>
            <a:endParaRPr/>
          </a:p>
          <a:p>
            <a:pPr indent="0" lvl="0" marL="0" rtl="0" algn="l">
              <a:spcBef>
                <a:spcPts val="0"/>
              </a:spcBef>
              <a:spcAft>
                <a:spcPts val="0"/>
              </a:spcAft>
              <a:buClr>
                <a:schemeClr val="dk1"/>
              </a:buClr>
              <a:buSzPts val="1100"/>
              <a:buFont typeface="Arial"/>
              <a:buNone/>
            </a:pPr>
            <a:r>
              <a:rPr lang="en"/>
              <a:t>Traits Summary Counts: With this API, we obtained summary counts of different traits within the Pudgy Penguin collection. This helped us grasp the distribution of traits among the NFTs.</a:t>
            </a:r>
            <a:endParaRPr/>
          </a:p>
          <a:p>
            <a:pPr indent="0" lvl="0" marL="0" rtl="0" algn="l">
              <a:spcBef>
                <a:spcPts val="0"/>
              </a:spcBef>
              <a:spcAft>
                <a:spcPts val="0"/>
              </a:spcAft>
              <a:buClr>
                <a:schemeClr val="dk1"/>
              </a:buClr>
              <a:buSzPts val="1100"/>
              <a:buFont typeface="Arial"/>
              <a:buNone/>
            </a:pPr>
            <a:r>
              <a:rPr lang="en"/>
              <a:t>NFT Sales Events: Using this API, we tracked sales events for the Pudgy Penguin NFTs. It allowed us to monitor the transaction history of individual NFTs.</a:t>
            </a:r>
            <a:endParaRPr/>
          </a:p>
          <a:p>
            <a:pPr indent="0" lvl="0" marL="0" rtl="0" algn="l">
              <a:spcBef>
                <a:spcPts val="0"/>
              </a:spcBef>
              <a:spcAft>
                <a:spcPts val="0"/>
              </a:spcAft>
              <a:buClr>
                <a:schemeClr val="dk1"/>
              </a:buClr>
              <a:buSzPts val="1100"/>
              <a:buFont typeface="Arial"/>
              <a:buNone/>
            </a:pPr>
            <a:r>
              <a:rPr lang="en"/>
              <a:t>Individual NFT Information: This API furnished us with detailed information about each individual Pudgy Penguin NFT, including its unique identifier, closing date, payment quantity, and more.</a:t>
            </a:r>
            <a:endParaRPr/>
          </a:p>
          <a:p>
            <a:pPr indent="0" lvl="0" marL="0" rtl="0" algn="l">
              <a:spcBef>
                <a:spcPts val="0"/>
              </a:spcBef>
              <a:spcAft>
                <a:spcPts val="0"/>
              </a:spcAft>
              <a:buClr>
                <a:schemeClr val="dk1"/>
              </a:buClr>
              <a:buSzPts val="1100"/>
              <a:buFont typeface="Arial"/>
              <a:buNone/>
            </a:pPr>
            <a:r>
              <a:rPr lang="en"/>
              <a:t>Now, let's discuss the components of our dataframe: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Events Data: This section contained comprehensive details about sales events and transactions.</a:t>
            </a:r>
            <a:endParaRPr/>
          </a:p>
          <a:p>
            <a:pPr indent="0" lvl="0" marL="0" rtl="0" algn="l">
              <a:spcBef>
                <a:spcPts val="0"/>
              </a:spcBef>
              <a:spcAft>
                <a:spcPts val="0"/>
              </a:spcAft>
              <a:buClr>
                <a:schemeClr val="dk1"/>
              </a:buClr>
              <a:buSzPts val="1100"/>
              <a:buFont typeface="Arial"/>
              <a:buNone/>
            </a:pPr>
            <a:r>
              <a:rPr lang="en"/>
              <a:t>NFT Token (nft.identifier): We assigned unique identifiers to each Pudgy Penguin NFT.</a:t>
            </a:r>
            <a:endParaRPr/>
          </a:p>
          <a:p>
            <a:pPr indent="0" lvl="0" marL="0" rtl="0" algn="l">
              <a:spcBef>
                <a:spcPts val="0"/>
              </a:spcBef>
              <a:spcAft>
                <a:spcPts val="0"/>
              </a:spcAft>
              <a:buClr>
                <a:schemeClr val="dk1"/>
              </a:buClr>
              <a:buSzPts val="1100"/>
              <a:buFont typeface="Arial"/>
              <a:buNone/>
            </a:pPr>
            <a:r>
              <a:rPr lang="en"/>
              <a:t>Closing Date (for ETH comparison): This enabled us to compare prices in ETH by referencing the date of each transaction's closure.</a:t>
            </a:r>
            <a:endParaRPr/>
          </a:p>
          <a:p>
            <a:pPr indent="0" lvl="0" marL="0" rtl="0" algn="l">
              <a:spcBef>
                <a:spcPts val="0"/>
              </a:spcBef>
              <a:spcAft>
                <a:spcPts val="0"/>
              </a:spcAft>
              <a:buClr>
                <a:schemeClr val="dk1"/>
              </a:buClr>
              <a:buSzPts val="1100"/>
              <a:buFont typeface="Arial"/>
              <a:buNone/>
            </a:pPr>
            <a:r>
              <a:rPr lang="en"/>
              <a:t>Payment Quantity (wei): We quantified the cryptocurrency payment for each NFT, measured in wei.</a:t>
            </a:r>
            <a:endParaRPr/>
          </a:p>
          <a:p>
            <a:pPr indent="0" lvl="0" marL="0" rtl="0" algn="l">
              <a:spcBef>
                <a:spcPts val="0"/>
              </a:spcBef>
              <a:spcAft>
                <a:spcPts val="0"/>
              </a:spcAft>
              <a:buClr>
                <a:schemeClr val="dk1"/>
              </a:buClr>
              <a:buSzPts val="1100"/>
              <a:buFont typeface="Arial"/>
              <a:buNone/>
            </a:pPr>
            <a:r>
              <a:rPr lang="en"/>
              <a:t>Pagination (50 per page): To streamline data management, we structured our data into pages, each comprising 50 sales.</a:t>
            </a:r>
            <a:endParaRPr/>
          </a:p>
          <a:p>
            <a:pPr indent="0" lvl="0" marL="0" rtl="0" algn="l">
              <a:spcBef>
                <a:spcPts val="0"/>
              </a:spcBef>
              <a:spcAft>
                <a:spcPts val="0"/>
              </a:spcAft>
              <a:buClr>
                <a:schemeClr val="dk1"/>
              </a:buClr>
              <a:buSzPts val="1100"/>
              <a:buFont typeface="Arial"/>
              <a:buNone/>
            </a:pPr>
            <a:r>
              <a:rPr lang="en"/>
              <a:t>Individual NFT Info: Detailed insights into each Pudgy Penguin NFT were encapsulated here.</a:t>
            </a:r>
            <a:endParaRPr/>
          </a:p>
          <a:p>
            <a:pPr indent="0" lvl="0" marL="0" rtl="0" algn="l">
              <a:spcBef>
                <a:spcPts val="0"/>
              </a:spcBef>
              <a:spcAft>
                <a:spcPts val="0"/>
              </a:spcAft>
              <a:buClr>
                <a:schemeClr val="dk1"/>
              </a:buClr>
              <a:buSzPts val="1100"/>
              <a:buFont typeface="Arial"/>
              <a:buNone/>
            </a:pPr>
            <a:r>
              <a:rPr lang="en"/>
              <a:t>Traits for Each NFT: We meticulously cataloged the traits associated with each NFT.</a:t>
            </a:r>
            <a:endParaRPr/>
          </a:p>
          <a:p>
            <a:pPr indent="0" lvl="0" marL="0" rtl="0" algn="l">
              <a:spcBef>
                <a:spcPts val="0"/>
              </a:spcBef>
              <a:spcAft>
                <a:spcPts val="0"/>
              </a:spcAft>
              <a:buClr>
                <a:schemeClr val="dk1"/>
              </a:buClr>
              <a:buSzPts val="1100"/>
              <a:buFont typeface="Arial"/>
              <a:buNone/>
            </a:pPr>
            <a:r>
              <a:rPr lang="en"/>
              <a:t>Loop Function for Sampling 50 Sales: A loop function facilitated the systematic sampling of 50 sales at a time, ensuring efficient data collection.</a:t>
            </a:r>
            <a:endParaRPr/>
          </a:p>
          <a:p>
            <a:pPr indent="0" lvl="0" marL="0" rtl="0" algn="l">
              <a:spcBef>
                <a:spcPts val="0"/>
              </a:spcBef>
              <a:spcAft>
                <a:spcPts val="0"/>
              </a:spcAft>
              <a:buClr>
                <a:schemeClr val="dk1"/>
              </a:buClr>
              <a:buSzPts val="1100"/>
              <a:buFont typeface="Arial"/>
              <a:buNone/>
            </a:pPr>
            <a:r>
              <a:rPr lang="en"/>
              <a:t>Exporting Data (static): Finally, we exported our data using the to_csv command, generating a static file for further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Through the seamless integration of APIs and the meticulous organization of dataframe components, we gained profound insights into the intricacies of the Pudgy Penguin collection.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12b4b98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12b4b98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1c80ebb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1c80ebb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include model type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TT Split info + reasoning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results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datavisualization</a:t>
            </a:r>
            <a:endParaRPr>
              <a:solidFill>
                <a:schemeClr val="dk1"/>
              </a:solidFill>
            </a:endParaRPr>
          </a:p>
          <a:p>
            <a:pPr indent="0" lvl="0" marL="0" rtl="0" algn="l">
              <a:spcBef>
                <a:spcPts val="0"/>
              </a:spcBef>
              <a:spcAft>
                <a:spcPts val="0"/>
              </a:spcAft>
              <a:buNone/>
            </a:pPr>
            <a:r>
              <a:rPr lang="en">
                <a:solidFill>
                  <a:schemeClr val="dk1"/>
                </a:solidFill>
              </a:rPr>
              <a:t>what is the y-hat?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purpose of this code is to calculate and display the evaluation metrics for a linear regression model. These metrics include the Mean Absolute Error (MAE), Mean Squared Error (MSE), Root Mean Squared Error (RMSE), and the R-squared (R²) Score. These metrics help in understanding the model's performance by measuring the difference between the actual and predicted values.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Mean Absolute Error (MAE): the measure of the average absolute errors between the true values and the predicted values. It tells you how close, on average, the predictions are to the true values. In this case, the MAE is approximately 22.34.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Mean Squared Error (MSE): The MSE is a measure of the average squared errors between the true values and the predicted values. It penalizes larger errors more heavily than smaller ones. In this case, the MSE is approximately 114213.79.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Root Mean Squared Error (RMSE): The RMSE is the square root of the MSE. It provides an interpretable measure of the average magnitude of error in the same units as the target variable. In this case, the RMSE is approximately 337.96.</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R-squared (R²) Score: The R-squared score, also known as the coefficient of determination, measures the proportion of the variance in the dependent variable that is explained by the independent variables. It ranges from 0 to 1, with higher values indicating a better fit of the model to the data. In this case, the R² score is 1.0, which indicates a perfect fit of the model to the data.</a:t>
            </a:r>
            <a:endParaRPr>
              <a:solidFill>
                <a:schemeClr val="dk1"/>
              </a:solidFill>
            </a:endParaRPr>
          </a:p>
          <a:p>
            <a:pPr indent="0" lvl="0" marL="0" rtl="0" algn="l">
              <a:spcBef>
                <a:spcPts val="0"/>
              </a:spcBef>
              <a:spcAft>
                <a:spcPts val="0"/>
              </a:spcAft>
              <a:buNone/>
            </a:pPr>
            <a:r>
              <a:rPr lang="en">
                <a:solidFill>
                  <a:schemeClr val="dk1"/>
                </a:solidFill>
              </a:rPr>
              <a:t>Overall, these metrics provide insights into how well the linear regression model is performing in terms of prediction accuracy and model fit. A lower MAE, MSE, and RMSE, and a higher R² score indicate better performance of the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4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image" Target="../media/image3.gif"/><Relationship Id="rId5" Type="http://schemas.openxmlformats.org/officeDocument/2006/relationships/image" Target="../media/image2.gif"/><Relationship Id="rId6" Type="http://schemas.openxmlformats.org/officeDocument/2006/relationships/image" Target="../media/image8.gif"/><Relationship Id="rId7"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gif"/><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opensea.io/collection/pudgypenguins" TargetMode="External"/><Relationship Id="rId4" Type="http://schemas.openxmlformats.org/officeDocument/2006/relationships/hyperlink" Target="https://opensea.io/" TargetMode="External"/><Relationship Id="rId5"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opensea.io/collection/pudgypenguins" TargetMode="External"/><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gi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gif"/><Relationship Id="rId4" Type="http://schemas.openxmlformats.org/officeDocument/2006/relationships/hyperlink" Target="https://docs.opensea.io/reference/api-overview" TargetMode="External"/><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gif"/><Relationship Id="rId4" Type="http://schemas.openxmlformats.org/officeDocument/2006/relationships/hyperlink" Target="https://www.investopedia.com/terms/r/r-squared.as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444950" y="616050"/>
            <a:ext cx="2853626" cy="2853626"/>
          </a:xfrm>
          <a:prstGeom prst="rect">
            <a:avLst/>
          </a:prstGeom>
          <a:noFill/>
          <a:ln>
            <a:noFill/>
          </a:ln>
        </p:spPr>
      </p:pic>
      <p:pic>
        <p:nvPicPr>
          <p:cNvPr id="55" name="Google Shape;55;p13"/>
          <p:cNvPicPr preferRelativeResize="0"/>
          <p:nvPr/>
        </p:nvPicPr>
        <p:blipFill rotWithShape="1">
          <a:blip r:embed="rId4">
            <a:alphaModFix/>
          </a:blip>
          <a:srcRect b="0" l="0" r="20248" t="0"/>
          <a:stretch/>
        </p:blipFill>
        <p:spPr>
          <a:xfrm>
            <a:off x="6069975" y="616075"/>
            <a:ext cx="2275826" cy="2853600"/>
          </a:xfrm>
          <a:prstGeom prst="rect">
            <a:avLst/>
          </a:prstGeom>
          <a:noFill/>
          <a:ln>
            <a:noFill/>
          </a:ln>
        </p:spPr>
      </p:pic>
      <p:pic>
        <p:nvPicPr>
          <p:cNvPr id="56" name="Google Shape;56;p13"/>
          <p:cNvPicPr preferRelativeResize="0"/>
          <p:nvPr/>
        </p:nvPicPr>
        <p:blipFill rotWithShape="1">
          <a:blip r:embed="rId5">
            <a:alphaModFix/>
          </a:blip>
          <a:srcRect b="3651" l="0" r="0" t="0"/>
          <a:stretch/>
        </p:blipFill>
        <p:spPr>
          <a:xfrm>
            <a:off x="376100" y="616050"/>
            <a:ext cx="3068850" cy="2956700"/>
          </a:xfrm>
          <a:prstGeom prst="rect">
            <a:avLst/>
          </a:prstGeom>
          <a:noFill/>
          <a:ln>
            <a:noFill/>
          </a:ln>
        </p:spPr>
      </p:pic>
      <p:sp>
        <p:nvSpPr>
          <p:cNvPr id="57" name="Google Shape;57;p13"/>
          <p:cNvSpPr txBox="1"/>
          <p:nvPr>
            <p:ph type="ctrTitle"/>
          </p:nvPr>
        </p:nvSpPr>
        <p:spPr>
          <a:xfrm>
            <a:off x="134200" y="-144275"/>
            <a:ext cx="8211600" cy="4069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1B1F23"/>
                </a:solidFill>
                <a:latin typeface="Zilla Slab Highlight"/>
                <a:ea typeface="Zilla Slab Highlight"/>
                <a:cs typeface="Zilla Slab Highlight"/>
                <a:sym typeface="Zilla Slab Highlight"/>
              </a:rPr>
              <a:t>NFTs</a:t>
            </a:r>
            <a:r>
              <a:rPr lang="en" sz="25000">
                <a:solidFill>
                  <a:srgbClr val="1B1F23"/>
                </a:solidFill>
                <a:latin typeface="Zilla Slab Highlight"/>
                <a:ea typeface="Zilla Slab Highlight"/>
                <a:cs typeface="Zilla Slab Highlight"/>
                <a:sym typeface="Zilla Slab Highlight"/>
              </a:rPr>
              <a:t> </a:t>
            </a:r>
            <a:endParaRPr sz="25000">
              <a:solidFill>
                <a:srgbClr val="1B1F23"/>
              </a:solidFill>
              <a:latin typeface="Zilla Slab Highlight"/>
              <a:ea typeface="Zilla Slab Highlight"/>
              <a:cs typeface="Zilla Slab Highlight"/>
              <a:sym typeface="Zilla Slab Highlight"/>
            </a:endParaRPr>
          </a:p>
        </p:txBody>
      </p:sp>
      <p:sp>
        <p:nvSpPr>
          <p:cNvPr id="58" name="Google Shape;58;p13"/>
          <p:cNvSpPr txBox="1"/>
          <p:nvPr>
            <p:ph idx="1" type="subTitle"/>
          </p:nvPr>
        </p:nvSpPr>
        <p:spPr>
          <a:xfrm>
            <a:off x="311700" y="3572750"/>
            <a:ext cx="8520600" cy="7926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018"/>
              <a:buNone/>
            </a:pPr>
            <a:r>
              <a:rPr lang="en" sz="1500">
                <a:solidFill>
                  <a:srgbClr val="FDEBCB"/>
                </a:solidFill>
                <a:latin typeface="Zilla Slab"/>
                <a:ea typeface="Zilla Slab"/>
                <a:cs typeface="Zilla Slab"/>
                <a:sym typeface="Zilla Slab"/>
              </a:rPr>
              <a:t>Anvitha Chaluvadi, </a:t>
            </a:r>
            <a:r>
              <a:rPr lang="en" sz="1500">
                <a:solidFill>
                  <a:srgbClr val="FDEBCB"/>
                </a:solidFill>
                <a:latin typeface="Zilla Slab"/>
                <a:ea typeface="Zilla Slab"/>
                <a:cs typeface="Zilla Slab"/>
                <a:sym typeface="Zilla Slab"/>
              </a:rPr>
              <a:t>Jacqueline Raynolds, </a:t>
            </a:r>
            <a:r>
              <a:rPr lang="en" sz="1500">
                <a:solidFill>
                  <a:srgbClr val="FDEBCB"/>
                </a:solidFill>
                <a:latin typeface="Zilla Slab"/>
                <a:ea typeface="Zilla Slab"/>
                <a:cs typeface="Zilla Slab"/>
                <a:sym typeface="Zilla Slab"/>
              </a:rPr>
              <a:t>and </a:t>
            </a:r>
            <a:r>
              <a:rPr lang="en" sz="1500">
                <a:solidFill>
                  <a:srgbClr val="FDEBCB"/>
                </a:solidFill>
                <a:latin typeface="Zilla Slab"/>
                <a:ea typeface="Zilla Slab"/>
                <a:cs typeface="Zilla Slab"/>
                <a:sym typeface="Zilla Slab"/>
              </a:rPr>
              <a:t>Maria Notarianni</a:t>
            </a:r>
            <a:endParaRPr sz="2000">
              <a:solidFill>
                <a:srgbClr val="AF8F55"/>
              </a:solidFill>
              <a:latin typeface="Fraunces"/>
              <a:ea typeface="Fraunces"/>
              <a:cs typeface="Fraunces"/>
              <a:sym typeface="Fraunces"/>
            </a:endParaRPr>
          </a:p>
        </p:txBody>
      </p:sp>
      <p:sp>
        <p:nvSpPr>
          <p:cNvPr id="59" name="Google Shape;59;p13"/>
          <p:cNvSpPr txBox="1"/>
          <p:nvPr/>
        </p:nvSpPr>
        <p:spPr>
          <a:xfrm>
            <a:off x="252100" y="156150"/>
            <a:ext cx="7524000" cy="13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PRICING</a:t>
            </a:r>
            <a:r>
              <a:rPr b="1" lang="en" sz="5000">
                <a:solidFill>
                  <a:srgbClr val="FDEBCB"/>
                </a:solidFill>
                <a:latin typeface="Zilla Slab"/>
                <a:ea typeface="Zilla Slab"/>
                <a:cs typeface="Zilla Slab"/>
                <a:sym typeface="Zilla Slab"/>
              </a:rPr>
              <a:t> </a:t>
            </a:r>
            <a:endParaRPr b="1" sz="5000">
              <a:solidFill>
                <a:srgbClr val="FDEBCB"/>
              </a:solidFill>
              <a:latin typeface="Zilla Slab"/>
              <a:ea typeface="Zilla Slab"/>
              <a:cs typeface="Zilla Slab"/>
              <a:sym typeface="Zilla Slab"/>
            </a:endParaRPr>
          </a:p>
        </p:txBody>
      </p:sp>
      <p:sp>
        <p:nvSpPr>
          <p:cNvPr id="60" name="Google Shape;60;p13"/>
          <p:cNvSpPr txBox="1"/>
          <p:nvPr/>
        </p:nvSpPr>
        <p:spPr>
          <a:xfrm>
            <a:off x="275900" y="2780150"/>
            <a:ext cx="70437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USING APIs</a:t>
            </a:r>
            <a:endParaRPr b="1" sz="5000">
              <a:solidFill>
                <a:schemeClr val="lt1"/>
              </a:solidFill>
              <a:latin typeface="Zilla Slab"/>
              <a:ea typeface="Zilla Slab"/>
              <a:cs typeface="Zilla Slab"/>
              <a:sym typeface="Zilla Slab"/>
            </a:endParaRPr>
          </a:p>
        </p:txBody>
      </p:sp>
      <p:pic>
        <p:nvPicPr>
          <p:cNvPr id="61" name="Google Shape;61;p13"/>
          <p:cNvPicPr preferRelativeResize="0"/>
          <p:nvPr/>
        </p:nvPicPr>
        <p:blipFill>
          <a:blip r:embed="rId6">
            <a:alphaModFix/>
          </a:blip>
          <a:stretch>
            <a:fillRect/>
          </a:stretch>
        </p:blipFill>
        <p:spPr>
          <a:xfrm>
            <a:off x="7355400" y="0"/>
            <a:ext cx="1788601" cy="1788601"/>
          </a:xfrm>
          <a:prstGeom prst="rect">
            <a:avLst/>
          </a:prstGeom>
          <a:noFill/>
          <a:ln>
            <a:noFill/>
          </a:ln>
        </p:spPr>
      </p:pic>
      <p:pic>
        <p:nvPicPr>
          <p:cNvPr id="62" name="Google Shape;62;p13"/>
          <p:cNvPicPr preferRelativeResize="0"/>
          <p:nvPr/>
        </p:nvPicPr>
        <p:blipFill>
          <a:blip r:embed="rId7">
            <a:alphaModFix/>
          </a:blip>
          <a:stretch>
            <a:fillRect/>
          </a:stretch>
        </p:blipFill>
        <p:spPr>
          <a:xfrm>
            <a:off x="198475" y="3925225"/>
            <a:ext cx="1218275" cy="1218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33" name="Shape 133"/>
        <p:cNvGrpSpPr/>
        <p:nvPr/>
      </p:nvGrpSpPr>
      <p:grpSpPr>
        <a:xfrm>
          <a:off x="0" y="0"/>
          <a:ext cx="0" cy="0"/>
          <a:chOff x="0" y="0"/>
          <a:chExt cx="0" cy="0"/>
        </a:xfrm>
      </p:grpSpPr>
      <p:sp>
        <p:nvSpPr>
          <p:cNvPr id="134" name="Google Shape;134;p22"/>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RESULTS</a:t>
            </a:r>
            <a:endParaRPr b="1" sz="3000">
              <a:solidFill>
                <a:schemeClr val="lt1"/>
              </a:solidFill>
              <a:latin typeface="Zilla Slab"/>
              <a:ea typeface="Zilla Slab"/>
              <a:cs typeface="Zilla Slab"/>
              <a:sym typeface="Zilla Slab"/>
            </a:endParaRPr>
          </a:p>
        </p:txBody>
      </p:sp>
      <p:sp>
        <p:nvSpPr>
          <p:cNvPr id="135" name="Google Shape;135;p22"/>
          <p:cNvSpPr txBox="1"/>
          <p:nvPr/>
        </p:nvSpPr>
        <p:spPr>
          <a:xfrm>
            <a:off x="2920950" y="678300"/>
            <a:ext cx="3302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highlight>
                  <a:schemeClr val="accent2"/>
                </a:highlight>
                <a:latin typeface="Zilla Slab SemiBold"/>
                <a:ea typeface="Zilla Slab SemiBold"/>
                <a:cs typeface="Zilla Slab SemiBold"/>
                <a:sym typeface="Zilla Slab SemiBold"/>
              </a:rPr>
              <a:t>MODEL EVALUATION METRICS</a:t>
            </a:r>
            <a:endParaRPr sz="1700">
              <a:solidFill>
                <a:schemeClr val="lt1"/>
              </a:solidFill>
              <a:latin typeface="Zilla Slab SemiBold"/>
              <a:ea typeface="Zilla Slab SemiBold"/>
              <a:cs typeface="Zilla Slab SemiBold"/>
              <a:sym typeface="Zilla Slab SemiBold"/>
            </a:endParaRPr>
          </a:p>
        </p:txBody>
      </p:sp>
      <p:pic>
        <p:nvPicPr>
          <p:cNvPr id="136" name="Google Shape;136;p22"/>
          <p:cNvPicPr preferRelativeResize="0"/>
          <p:nvPr/>
        </p:nvPicPr>
        <p:blipFill>
          <a:blip r:embed="rId3">
            <a:alphaModFix/>
          </a:blip>
          <a:stretch>
            <a:fillRect/>
          </a:stretch>
        </p:blipFill>
        <p:spPr>
          <a:xfrm>
            <a:off x="1331925" y="1586400"/>
            <a:ext cx="2909174" cy="2340774"/>
          </a:xfrm>
          <a:prstGeom prst="rect">
            <a:avLst/>
          </a:prstGeom>
          <a:noFill/>
          <a:ln>
            <a:noFill/>
          </a:ln>
        </p:spPr>
      </p:pic>
      <p:sp>
        <p:nvSpPr>
          <p:cNvPr id="137" name="Google Shape;137;p22"/>
          <p:cNvSpPr txBox="1"/>
          <p:nvPr/>
        </p:nvSpPr>
        <p:spPr>
          <a:xfrm>
            <a:off x="1471613" y="1124688"/>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Zilla Slab Medium"/>
                <a:ea typeface="Zilla Slab Medium"/>
                <a:cs typeface="Zilla Slab Medium"/>
                <a:sym typeface="Zilla Slab Medium"/>
              </a:rPr>
              <a:t>Training Dataset</a:t>
            </a:r>
            <a:endParaRPr sz="1800">
              <a:solidFill>
                <a:schemeClr val="lt1"/>
              </a:solidFill>
              <a:latin typeface="Zilla Slab Medium"/>
              <a:ea typeface="Zilla Slab Medium"/>
              <a:cs typeface="Zilla Slab Medium"/>
              <a:sym typeface="Zilla Slab Medium"/>
            </a:endParaRPr>
          </a:p>
        </p:txBody>
      </p:sp>
      <p:sp>
        <p:nvSpPr>
          <p:cNvPr id="138" name="Google Shape;138;p22"/>
          <p:cNvSpPr txBox="1"/>
          <p:nvPr/>
        </p:nvSpPr>
        <p:spPr>
          <a:xfrm>
            <a:off x="5042563" y="1124688"/>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Zilla Slab Medium"/>
                <a:ea typeface="Zilla Slab Medium"/>
                <a:cs typeface="Zilla Slab Medium"/>
                <a:sym typeface="Zilla Slab Medium"/>
              </a:rPr>
              <a:t>Testing Dataset</a:t>
            </a:r>
            <a:endParaRPr sz="1800">
              <a:solidFill>
                <a:schemeClr val="lt1"/>
              </a:solidFill>
              <a:latin typeface="Zilla Slab Medium"/>
              <a:ea typeface="Zilla Slab Medium"/>
              <a:cs typeface="Zilla Slab Medium"/>
              <a:sym typeface="Zilla Slab Medium"/>
            </a:endParaRPr>
          </a:p>
        </p:txBody>
      </p:sp>
      <p:pic>
        <p:nvPicPr>
          <p:cNvPr id="139" name="Google Shape;139;p22"/>
          <p:cNvPicPr preferRelativeResize="0"/>
          <p:nvPr/>
        </p:nvPicPr>
        <p:blipFill>
          <a:blip r:embed="rId4">
            <a:alphaModFix/>
          </a:blip>
          <a:stretch>
            <a:fillRect/>
          </a:stretch>
        </p:blipFill>
        <p:spPr>
          <a:xfrm>
            <a:off x="4902887" y="1586388"/>
            <a:ext cx="2909175" cy="2276050"/>
          </a:xfrm>
          <a:prstGeom prst="rect">
            <a:avLst/>
          </a:prstGeom>
          <a:noFill/>
          <a:ln>
            <a:noFill/>
          </a:ln>
        </p:spPr>
      </p:pic>
      <p:pic>
        <p:nvPicPr>
          <p:cNvPr id="140" name="Google Shape;140;p22"/>
          <p:cNvPicPr preferRelativeResize="0"/>
          <p:nvPr/>
        </p:nvPicPr>
        <p:blipFill>
          <a:blip r:embed="rId5">
            <a:alphaModFix/>
          </a:blip>
          <a:stretch>
            <a:fillRect/>
          </a:stretch>
        </p:blipFill>
        <p:spPr>
          <a:xfrm>
            <a:off x="79800" y="4018800"/>
            <a:ext cx="1124700" cy="112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44" name="Shape 144"/>
        <p:cNvGrpSpPr/>
        <p:nvPr/>
      </p:nvGrpSpPr>
      <p:grpSpPr>
        <a:xfrm>
          <a:off x="0" y="0"/>
          <a:ext cx="0" cy="0"/>
          <a:chOff x="0" y="0"/>
          <a:chExt cx="0" cy="0"/>
        </a:xfrm>
      </p:grpSpPr>
      <p:sp>
        <p:nvSpPr>
          <p:cNvPr id="145" name="Google Shape;145;p23"/>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DISCUSSION &amp; POSTMORTEM</a:t>
            </a:r>
            <a:endParaRPr b="1" sz="3000">
              <a:solidFill>
                <a:schemeClr val="lt1"/>
              </a:solidFill>
              <a:latin typeface="Zilla Slab"/>
              <a:ea typeface="Zilla Slab"/>
              <a:cs typeface="Zilla Slab"/>
              <a:sym typeface="Zilla Slab"/>
            </a:endParaRPr>
          </a:p>
        </p:txBody>
      </p:sp>
      <p:pic>
        <p:nvPicPr>
          <p:cNvPr id="146" name="Google Shape;146;p23"/>
          <p:cNvPicPr preferRelativeResize="0"/>
          <p:nvPr/>
        </p:nvPicPr>
        <p:blipFill>
          <a:blip r:embed="rId3">
            <a:alphaModFix/>
          </a:blip>
          <a:stretch>
            <a:fillRect/>
          </a:stretch>
        </p:blipFill>
        <p:spPr>
          <a:xfrm flipH="1">
            <a:off x="0" y="3819475"/>
            <a:ext cx="1324025" cy="1324025"/>
          </a:xfrm>
          <a:prstGeom prst="rect">
            <a:avLst/>
          </a:prstGeom>
          <a:noFill/>
          <a:ln>
            <a:noFill/>
          </a:ln>
        </p:spPr>
      </p:pic>
      <p:sp>
        <p:nvSpPr>
          <p:cNvPr id="147" name="Google Shape;147;p23"/>
          <p:cNvSpPr txBox="1"/>
          <p:nvPr/>
        </p:nvSpPr>
        <p:spPr>
          <a:xfrm>
            <a:off x="529025" y="869175"/>
            <a:ext cx="8325600" cy="3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Zilla Slab SemiBold"/>
                <a:ea typeface="Zilla Slab SemiBold"/>
                <a:cs typeface="Zilla Slab SemiBold"/>
                <a:sym typeface="Zilla Slab SemiBold"/>
              </a:rPr>
              <a:t>Challenges in Model Performance Assessment:</a:t>
            </a:r>
            <a:endParaRPr>
              <a:solidFill>
                <a:srgbClr val="FF0000"/>
              </a:solidFill>
              <a:latin typeface="Zilla Slab SemiBold"/>
              <a:ea typeface="Zilla Slab SemiBold"/>
              <a:cs typeface="Zilla Slab SemiBold"/>
              <a:sym typeface="Zilla Slab SemiBold"/>
            </a:endParaRPr>
          </a:p>
          <a:p>
            <a:pPr indent="-317500" lvl="0" marL="457200" rtl="0" algn="l">
              <a:spcBef>
                <a:spcPts val="0"/>
              </a:spcBef>
              <a:spcAft>
                <a:spcPts val="0"/>
              </a:spcAft>
              <a:buClr>
                <a:srgbClr val="FF0000"/>
              </a:buClr>
              <a:buSzPts val="1400"/>
              <a:buFont typeface="Zilla Slab Light"/>
              <a:buChar char="●"/>
            </a:pPr>
            <a:r>
              <a:rPr lang="en">
                <a:solidFill>
                  <a:srgbClr val="FF0000"/>
                </a:solidFill>
                <a:latin typeface="Zilla Slab Medium"/>
                <a:ea typeface="Zilla Slab Medium"/>
                <a:cs typeface="Zilla Slab Medium"/>
                <a:sym typeface="Zilla Slab Medium"/>
              </a:rPr>
              <a:t>Issue:</a:t>
            </a:r>
            <a:r>
              <a:rPr lang="en">
                <a:solidFill>
                  <a:srgbClr val="FF0000"/>
                </a:solidFill>
                <a:latin typeface="Zilla Slab Light"/>
                <a:ea typeface="Zilla Slab Light"/>
                <a:cs typeface="Zilla Slab Light"/>
                <a:sym typeface="Zilla Slab Light"/>
              </a:rPr>
              <a:t> High dimensionality with limited data points</a:t>
            </a:r>
            <a:endParaRPr>
              <a:solidFill>
                <a:srgbClr val="FF0000"/>
              </a:solidFill>
              <a:latin typeface="Zilla Slab Light"/>
              <a:ea typeface="Zilla Slab Light"/>
              <a:cs typeface="Zilla Slab Light"/>
              <a:sym typeface="Zilla Slab Light"/>
            </a:endParaRPr>
          </a:p>
          <a:p>
            <a:pPr indent="-317500" lvl="0" marL="457200" rtl="0" algn="l">
              <a:spcBef>
                <a:spcPts val="0"/>
              </a:spcBef>
              <a:spcAft>
                <a:spcPts val="0"/>
              </a:spcAft>
              <a:buClr>
                <a:srgbClr val="FF0000"/>
              </a:buClr>
              <a:buSzPts val="1400"/>
              <a:buFont typeface="Zilla Slab Medium"/>
              <a:buChar char="●"/>
            </a:pPr>
            <a:r>
              <a:rPr lang="en">
                <a:solidFill>
                  <a:srgbClr val="FF0000"/>
                </a:solidFill>
                <a:latin typeface="Zilla Slab Medium"/>
                <a:ea typeface="Zilla Slab Medium"/>
                <a:cs typeface="Zilla Slab Medium"/>
                <a:sym typeface="Zilla Slab Medium"/>
              </a:rPr>
              <a:t>Ideal Scenario:</a:t>
            </a:r>
            <a:endParaRPr>
              <a:solidFill>
                <a:srgbClr val="FF0000"/>
              </a:solidFill>
              <a:latin typeface="Zilla Slab Medium"/>
              <a:ea typeface="Zilla Slab Medium"/>
              <a:cs typeface="Zilla Slab Medium"/>
              <a:sym typeface="Zilla Slab Medium"/>
            </a:endParaRPr>
          </a:p>
          <a:p>
            <a:pPr indent="-317500" lvl="1" marL="914400" rtl="0" algn="l">
              <a:spcBef>
                <a:spcPts val="0"/>
              </a:spcBef>
              <a:spcAft>
                <a:spcPts val="0"/>
              </a:spcAft>
              <a:buClr>
                <a:srgbClr val="FF0000"/>
              </a:buClr>
              <a:buSzPts val="1400"/>
              <a:buFont typeface="Zilla Slab Light"/>
              <a:buChar char="○"/>
            </a:pPr>
            <a:r>
              <a:rPr lang="en">
                <a:solidFill>
                  <a:srgbClr val="FF0000"/>
                </a:solidFill>
                <a:latin typeface="Zilla Slab Light"/>
                <a:ea typeface="Zilla Slab Light"/>
                <a:cs typeface="Zilla Slab Light"/>
                <a:sym typeface="Zilla Slab Light"/>
              </a:rPr>
              <a:t>Increased dataset size</a:t>
            </a:r>
            <a:endParaRPr>
              <a:solidFill>
                <a:srgbClr val="FF0000"/>
              </a:solidFill>
              <a:latin typeface="Zilla Slab Light"/>
              <a:ea typeface="Zilla Slab Light"/>
              <a:cs typeface="Zilla Slab Light"/>
              <a:sym typeface="Zilla Slab Light"/>
            </a:endParaRPr>
          </a:p>
          <a:p>
            <a:pPr indent="-317500" lvl="1" marL="914400" rtl="0" algn="l">
              <a:spcBef>
                <a:spcPts val="0"/>
              </a:spcBef>
              <a:spcAft>
                <a:spcPts val="0"/>
              </a:spcAft>
              <a:buClr>
                <a:srgbClr val="FF0000"/>
              </a:buClr>
              <a:buSzPts val="1400"/>
              <a:buFont typeface="Zilla Slab Light"/>
              <a:buChar char="○"/>
            </a:pPr>
            <a:r>
              <a:rPr lang="en">
                <a:solidFill>
                  <a:srgbClr val="FF0000"/>
                </a:solidFill>
                <a:latin typeface="Zilla Slab Light"/>
                <a:ea typeface="Zilla Slab Light"/>
                <a:cs typeface="Zilla Slab Light"/>
                <a:sym typeface="Zilla Slab Light"/>
              </a:rPr>
              <a:t>Reduced feature space</a:t>
            </a:r>
            <a:endParaRPr>
              <a:solidFill>
                <a:srgbClr val="FF0000"/>
              </a:solidFill>
              <a:latin typeface="Zilla Slab Light"/>
              <a:ea typeface="Zilla Slab Light"/>
              <a:cs typeface="Zilla Slab Light"/>
              <a:sym typeface="Zilla Slab Light"/>
            </a:endParaRPr>
          </a:p>
          <a:p>
            <a:pPr indent="-317500" lvl="1" marL="914400" rtl="0" algn="l">
              <a:spcBef>
                <a:spcPts val="0"/>
              </a:spcBef>
              <a:spcAft>
                <a:spcPts val="0"/>
              </a:spcAft>
              <a:buClr>
                <a:srgbClr val="FF0000"/>
              </a:buClr>
              <a:buSzPts val="1400"/>
              <a:buFont typeface="Zilla Slab Light"/>
              <a:buChar char="○"/>
            </a:pPr>
            <a:r>
              <a:rPr lang="en">
                <a:solidFill>
                  <a:srgbClr val="FF0000"/>
                </a:solidFill>
                <a:latin typeface="Zilla Slab Light"/>
                <a:ea typeface="Zilla Slab Light"/>
                <a:cs typeface="Zilla Slab Light"/>
                <a:sym typeface="Zilla Slab Light"/>
              </a:rPr>
              <a:t>Emphasized need for a significantly larger dataset by Sean</a:t>
            </a:r>
            <a:endParaRPr>
              <a:solidFill>
                <a:srgbClr val="FF0000"/>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a:solidFill>
                <a:srgbClr val="FF0000"/>
              </a:solidFill>
              <a:latin typeface="Zilla Slab Light"/>
              <a:ea typeface="Zilla Slab Light"/>
              <a:cs typeface="Zilla Slab Light"/>
              <a:sym typeface="Zilla Slab Light"/>
            </a:endParaRPr>
          </a:p>
          <a:p>
            <a:pPr indent="0" lvl="0" marL="0" rtl="0" algn="l">
              <a:spcBef>
                <a:spcPts val="0"/>
              </a:spcBef>
              <a:spcAft>
                <a:spcPts val="0"/>
              </a:spcAft>
              <a:buNone/>
            </a:pPr>
            <a:r>
              <a:rPr lang="en">
                <a:solidFill>
                  <a:schemeClr val="lt1"/>
                </a:solidFill>
                <a:latin typeface="Zilla Slab SemiBold"/>
                <a:ea typeface="Zilla Slab SemiBold"/>
                <a:cs typeface="Zilla Slab SemiBold"/>
                <a:sym typeface="Zilla Slab SemiBold"/>
              </a:rPr>
              <a:t>Future Avenues for Solving This Problem:</a:t>
            </a:r>
            <a:endParaRPr>
              <a:solidFill>
                <a:schemeClr val="lt1"/>
              </a:solidFill>
              <a:latin typeface="Zilla Slab SemiBold"/>
              <a:ea typeface="Zilla Slab SemiBold"/>
              <a:cs typeface="Zilla Slab SemiBold"/>
              <a:sym typeface="Zilla Slab SemiBold"/>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Converting ETH-USD</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Fixing API issues</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Isolating traits</a:t>
            </a:r>
            <a:endParaRPr>
              <a:solidFill>
                <a:schemeClr val="lt1"/>
              </a:solidFill>
              <a:latin typeface="Zilla Slab Light"/>
              <a:ea typeface="Zilla Slab Light"/>
              <a:cs typeface="Zilla Slab Light"/>
              <a:sym typeface="Zilla Slab Light"/>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Consider focusing on the top 10 traits</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Medium"/>
              <a:buChar char="●"/>
            </a:pPr>
            <a:r>
              <a:rPr lang="en">
                <a:solidFill>
                  <a:schemeClr val="lt1"/>
                </a:solidFill>
                <a:latin typeface="Zilla Slab Medium"/>
                <a:ea typeface="Zilla Slab Medium"/>
                <a:cs typeface="Zilla Slab Medium"/>
                <a:sym typeface="Zilla Slab Medium"/>
              </a:rPr>
              <a:t>Addressing Overfitting:</a:t>
            </a:r>
            <a:endParaRPr>
              <a:solidFill>
                <a:schemeClr val="lt1"/>
              </a:solidFill>
              <a:latin typeface="Zilla Slab Medium"/>
              <a:ea typeface="Zilla Slab Medium"/>
              <a:cs typeface="Zilla Slab Medium"/>
              <a:sym typeface="Zilla Slab Medium"/>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Attempted PCA feature reduction, but the explained variance ratio was low</a:t>
            </a:r>
            <a:endParaRPr>
              <a:solidFill>
                <a:schemeClr val="lt1"/>
              </a:solidFill>
              <a:latin typeface="Zilla Slab Light"/>
              <a:ea typeface="Zilla Slab Light"/>
              <a:cs typeface="Zilla Slab Light"/>
              <a:sym typeface="Zilla Slab Light"/>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Pulling more data to address overfitting in Linear Regression, but conversion fluctuations in ETH-USD impact outcomes</a:t>
            </a:r>
            <a:endParaRPr>
              <a:solidFill>
                <a:schemeClr val="lt1"/>
              </a:solidFill>
              <a:latin typeface="Zilla Slab SemiBold"/>
              <a:ea typeface="Zilla Slab SemiBold"/>
              <a:cs typeface="Zilla Slab SemiBold"/>
              <a:sym typeface="Zilla Slab SemiBold"/>
            </a:endParaRPr>
          </a:p>
        </p:txBody>
      </p:sp>
      <p:pic>
        <p:nvPicPr>
          <p:cNvPr id="148" name="Google Shape;148;p23"/>
          <p:cNvPicPr preferRelativeResize="0"/>
          <p:nvPr/>
        </p:nvPicPr>
        <p:blipFill rotWithShape="1">
          <a:blip r:embed="rId4">
            <a:alphaModFix/>
          </a:blip>
          <a:srcRect b="20388" l="14471" r="0" t="0"/>
          <a:stretch/>
        </p:blipFill>
        <p:spPr>
          <a:xfrm>
            <a:off x="6313575" y="1124700"/>
            <a:ext cx="2393625" cy="99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52" name="Shape 152"/>
        <p:cNvGrpSpPr/>
        <p:nvPr/>
      </p:nvGrpSpPr>
      <p:grpSpPr>
        <a:xfrm>
          <a:off x="0" y="0"/>
          <a:ext cx="0" cy="0"/>
          <a:chOff x="0" y="0"/>
          <a:chExt cx="0" cy="0"/>
        </a:xfrm>
      </p:grpSpPr>
      <p:sp>
        <p:nvSpPr>
          <p:cNvPr id="153" name="Google Shape;153;p24"/>
          <p:cNvSpPr txBox="1"/>
          <p:nvPr/>
        </p:nvSpPr>
        <p:spPr>
          <a:xfrm>
            <a:off x="0" y="133430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Zilla Slab"/>
                <a:ea typeface="Zilla Slab"/>
                <a:cs typeface="Zilla Slab"/>
                <a:sym typeface="Zilla Slab"/>
              </a:rPr>
              <a:t>SHOUT OUTS!</a:t>
            </a:r>
            <a:endParaRPr b="1" sz="5000">
              <a:solidFill>
                <a:schemeClr val="lt1"/>
              </a:solidFill>
              <a:latin typeface="Zilla Slab"/>
              <a:ea typeface="Zilla Slab"/>
              <a:cs typeface="Zilla Slab"/>
              <a:sym typeface="Zilla Slab"/>
            </a:endParaRPr>
          </a:p>
        </p:txBody>
      </p:sp>
      <p:pic>
        <p:nvPicPr>
          <p:cNvPr id="154" name="Google Shape;154;p24"/>
          <p:cNvPicPr preferRelativeResize="0"/>
          <p:nvPr/>
        </p:nvPicPr>
        <p:blipFill>
          <a:blip r:embed="rId3">
            <a:alphaModFix/>
          </a:blip>
          <a:stretch>
            <a:fillRect/>
          </a:stretch>
        </p:blipFill>
        <p:spPr>
          <a:xfrm>
            <a:off x="3342676" y="2296575"/>
            <a:ext cx="2458650" cy="245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58" name="Shape 158"/>
        <p:cNvGrpSpPr/>
        <p:nvPr/>
      </p:nvGrpSpPr>
      <p:grpSpPr>
        <a:xfrm>
          <a:off x="0" y="0"/>
          <a:ext cx="0" cy="0"/>
          <a:chOff x="0" y="0"/>
          <a:chExt cx="0" cy="0"/>
        </a:xfrm>
      </p:grpSpPr>
      <p:sp>
        <p:nvSpPr>
          <p:cNvPr id="159" name="Google Shape;159;p25"/>
          <p:cNvSpPr txBox="1"/>
          <p:nvPr/>
        </p:nvSpPr>
        <p:spPr>
          <a:xfrm>
            <a:off x="0" y="200940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Zilla Slab"/>
                <a:ea typeface="Zilla Slab"/>
                <a:cs typeface="Zilla Slab"/>
                <a:sym typeface="Zilla Slab"/>
              </a:rPr>
              <a:t>QUESTIONS?</a:t>
            </a:r>
            <a:endParaRPr b="1" sz="5000">
              <a:solidFill>
                <a:schemeClr val="lt1"/>
              </a:solidFill>
              <a:latin typeface="Zilla Slab"/>
              <a:ea typeface="Zilla Slab"/>
              <a:cs typeface="Zilla Slab"/>
              <a:sym typeface="Zilla Slab"/>
            </a:endParaRPr>
          </a:p>
        </p:txBody>
      </p:sp>
      <p:pic>
        <p:nvPicPr>
          <p:cNvPr id="160" name="Google Shape;160;p25"/>
          <p:cNvPicPr preferRelativeResize="0"/>
          <p:nvPr/>
        </p:nvPicPr>
        <p:blipFill>
          <a:blip r:embed="rId3">
            <a:alphaModFix/>
          </a:blip>
          <a:stretch>
            <a:fillRect/>
          </a:stretch>
        </p:blipFill>
        <p:spPr>
          <a:xfrm>
            <a:off x="3780675" y="820225"/>
            <a:ext cx="1582650" cy="158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3124800" y="1124700"/>
            <a:ext cx="2894400" cy="2894400"/>
          </a:xfrm>
          <a:prstGeom prst="flowChartAlternateProcess">
            <a:avLst/>
          </a:prstGeom>
          <a:noFill/>
          <a:ln>
            <a:noFill/>
          </a:ln>
        </p:spPr>
      </p:pic>
      <p:sp>
        <p:nvSpPr>
          <p:cNvPr id="68" name="Google Shape;68;p14"/>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WHY DO PEOPLE BUY NFTS</a:t>
            </a:r>
            <a:r>
              <a:rPr b="1" lang="en" sz="3000">
                <a:solidFill>
                  <a:srgbClr val="FDEBCB"/>
                </a:solidFill>
                <a:latin typeface="Zilla Slab"/>
                <a:ea typeface="Zilla Slab"/>
                <a:cs typeface="Zilla Slab"/>
                <a:sym typeface="Zilla Slab"/>
              </a:rPr>
              <a:t> </a:t>
            </a:r>
            <a:endParaRPr b="1" sz="3000">
              <a:solidFill>
                <a:srgbClr val="FDEBCB"/>
              </a:solidFill>
              <a:latin typeface="Zilla Slab"/>
              <a:ea typeface="Zilla Slab"/>
              <a:cs typeface="Zilla Slab"/>
              <a:sym typeface="Zilla Slab"/>
            </a:endParaRPr>
          </a:p>
        </p:txBody>
      </p:sp>
      <p:sp>
        <p:nvSpPr>
          <p:cNvPr id="69" name="Google Shape;69;p14"/>
          <p:cNvSpPr txBox="1"/>
          <p:nvPr/>
        </p:nvSpPr>
        <p:spPr>
          <a:xfrm>
            <a:off x="0" y="112470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Collecting and Ownership</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Investment</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Supporting Artists and Creators</a:t>
            </a:r>
            <a:endParaRPr sz="1600">
              <a:solidFill>
                <a:schemeClr val="lt1"/>
              </a:solidFill>
              <a:latin typeface="Zilla Slab Light"/>
              <a:ea typeface="Zilla Slab Light"/>
              <a:cs typeface="Zilla Slab Light"/>
              <a:sym typeface="Zilla Slab Light"/>
            </a:endParaRPr>
          </a:p>
        </p:txBody>
      </p:sp>
      <p:sp>
        <p:nvSpPr>
          <p:cNvPr id="70" name="Google Shape;70;p14"/>
          <p:cNvSpPr txBox="1"/>
          <p:nvPr/>
        </p:nvSpPr>
        <p:spPr>
          <a:xfrm>
            <a:off x="6019200" y="112455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Virtual Identity and Status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Access to Exclusive Content or Experiences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Speculation and Hype</a:t>
            </a:r>
            <a:endParaRPr sz="1900">
              <a:solidFill>
                <a:schemeClr val="dk2"/>
              </a:solidFill>
              <a:latin typeface="Zilla Slab Light"/>
              <a:ea typeface="Zilla Slab Light"/>
              <a:cs typeface="Zilla Slab Light"/>
              <a:sym typeface="Zilla Sla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74" name="Shape 74"/>
        <p:cNvGrpSpPr/>
        <p:nvPr/>
      </p:nvGrpSpPr>
      <p:grpSpPr>
        <a:xfrm>
          <a:off x="0" y="0"/>
          <a:ext cx="0" cy="0"/>
          <a:chOff x="0" y="0"/>
          <a:chExt cx="0" cy="0"/>
        </a:xfrm>
      </p:grpSpPr>
      <p:sp>
        <p:nvSpPr>
          <p:cNvPr id="75" name="Google Shape;75;p15"/>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MOTIVATION &amp; SUMMARY</a:t>
            </a:r>
            <a:endParaRPr b="1" sz="3000">
              <a:solidFill>
                <a:schemeClr val="lt1"/>
              </a:solidFill>
              <a:latin typeface="Zilla Slab"/>
              <a:ea typeface="Zilla Slab"/>
              <a:cs typeface="Zilla Slab"/>
              <a:sym typeface="Zilla Slab"/>
            </a:endParaRPr>
          </a:p>
        </p:txBody>
      </p:sp>
      <p:sp>
        <p:nvSpPr>
          <p:cNvPr id="76" name="Google Shape;76;p15"/>
          <p:cNvSpPr txBox="1"/>
          <p:nvPr>
            <p:ph idx="1" type="body"/>
          </p:nvPr>
        </p:nvSpPr>
        <p:spPr>
          <a:xfrm>
            <a:off x="311700" y="1152475"/>
            <a:ext cx="7396200" cy="3780300"/>
          </a:xfrm>
          <a:prstGeom prst="rect">
            <a:avLst/>
          </a:prstGeom>
        </p:spPr>
        <p:txBody>
          <a:bodyPr anchorCtr="0" anchor="t" bIns="91425" lIns="91425" spcFirstLastPara="1" rIns="91425" wrap="square" tIns="91425">
            <a:normAutofit/>
          </a:bodyPr>
          <a:lstStyle/>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Objective: </a:t>
            </a:r>
            <a:r>
              <a:rPr lang="en" sz="1750">
                <a:solidFill>
                  <a:schemeClr val="lt1"/>
                </a:solidFill>
                <a:latin typeface="Zilla Slab Light"/>
                <a:ea typeface="Zilla Slab Light"/>
                <a:cs typeface="Zilla Slab Light"/>
                <a:sym typeface="Zilla Slab Light"/>
              </a:rPr>
              <a:t>To assist new NFT buyers in understanding NFT pricing.</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Method:</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Utilizing a linear regression model, evaluating the predictive power of the Pudgy Penguin traits (features) .</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Data Source:</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API data from the </a:t>
            </a:r>
            <a:r>
              <a:rPr lang="en" sz="1750">
                <a:solidFill>
                  <a:schemeClr val="lt1"/>
                </a:solidFill>
                <a:uFill>
                  <a:noFill/>
                </a:uFill>
                <a:latin typeface="Zilla Slab Light"/>
                <a:ea typeface="Zilla Slab Light"/>
                <a:cs typeface="Zilla Slab Light"/>
                <a:sym typeface="Zilla Slab Light"/>
                <a:hlinkClick r:id="rId3">
                  <a:extLst>
                    <a:ext uri="{A12FA001-AC4F-418D-AE19-62706E023703}">
                      <ahyp:hlinkClr val="tx"/>
                    </a:ext>
                  </a:extLst>
                </a:hlinkClick>
              </a:rPr>
              <a:t>Pudgy Penguins collection</a:t>
            </a:r>
            <a:r>
              <a:rPr lang="en" sz="1750">
                <a:solidFill>
                  <a:schemeClr val="lt1"/>
                </a:solidFill>
                <a:latin typeface="Zilla Slab Light"/>
                <a:ea typeface="Zilla Slab Light"/>
                <a:cs typeface="Zilla Slab Light"/>
                <a:sym typeface="Zilla Slab Light"/>
              </a:rPr>
              <a:t> on </a:t>
            </a:r>
            <a:r>
              <a:rPr lang="en" sz="1750">
                <a:solidFill>
                  <a:schemeClr val="lt1"/>
                </a:solidFill>
                <a:uFill>
                  <a:noFill/>
                </a:uFill>
                <a:latin typeface="Zilla Slab Light"/>
                <a:ea typeface="Zilla Slab Light"/>
                <a:cs typeface="Zilla Slab Light"/>
                <a:sym typeface="Zilla Slab Light"/>
                <a:hlinkClick r:id="rId4">
                  <a:extLst>
                    <a:ext uri="{A12FA001-AC4F-418D-AE19-62706E023703}">
                      <ahyp:hlinkClr val="tx"/>
                    </a:ext>
                  </a:extLst>
                </a:hlinkClick>
              </a:rPr>
              <a:t>OpenSea</a:t>
            </a:r>
            <a:r>
              <a:rPr lang="en" sz="1750">
                <a:solidFill>
                  <a:schemeClr val="lt1"/>
                </a:solidFill>
                <a:latin typeface="Zilla Slab Light"/>
                <a:ea typeface="Zilla Slab Light"/>
                <a:cs typeface="Zilla Slab Light"/>
                <a:sym typeface="Zilla Slab Light"/>
              </a:rPr>
              <a:t>.</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Flexibility:</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The project could be adapted for other NFT collections.</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rgbClr val="FF0000"/>
              </a:buClr>
              <a:buSzPts val="1750"/>
              <a:buFont typeface="Zilla Slab Light"/>
              <a:buChar char="●"/>
            </a:pPr>
            <a:r>
              <a:rPr lang="en" sz="1750">
                <a:solidFill>
                  <a:srgbClr val="FF0000"/>
                </a:solidFill>
                <a:latin typeface="Zilla Slab SemiBold"/>
                <a:ea typeface="Zilla Slab SemiBold"/>
                <a:cs typeface="Zilla Slab SemiBold"/>
                <a:sym typeface="Zilla Slab SemiBold"/>
              </a:rPr>
              <a:t>PM Comment: </a:t>
            </a:r>
            <a:r>
              <a:rPr lang="en" sz="1750">
                <a:solidFill>
                  <a:srgbClr val="FF0000"/>
                </a:solidFill>
                <a:latin typeface="Zilla Slab Light"/>
                <a:ea typeface="Zilla Slab Light"/>
                <a:cs typeface="Zilla Slab Light"/>
                <a:sym typeface="Zilla Slab Light"/>
              </a:rPr>
              <a:t>Reduce features to improve model predictive power! Narrowing the dataset scope can enhance accuracy.</a:t>
            </a:r>
            <a:endParaRPr sz="1565">
              <a:solidFill>
                <a:schemeClr val="lt1"/>
              </a:solidFill>
              <a:latin typeface="Zilla Slab"/>
              <a:ea typeface="Zilla Slab"/>
              <a:cs typeface="Zilla Slab"/>
              <a:sym typeface="Zilla Slab"/>
            </a:endParaRPr>
          </a:p>
        </p:txBody>
      </p:sp>
      <p:pic>
        <p:nvPicPr>
          <p:cNvPr id="77" name="Google Shape;77;p15"/>
          <p:cNvPicPr preferRelativeResize="0"/>
          <p:nvPr/>
        </p:nvPicPr>
        <p:blipFill>
          <a:blip r:embed="rId5">
            <a:alphaModFix/>
          </a:blip>
          <a:stretch>
            <a:fillRect/>
          </a:stretch>
        </p:blipFill>
        <p:spPr>
          <a:xfrm>
            <a:off x="7289000" y="3399225"/>
            <a:ext cx="1744276" cy="1744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81" name="Shape 81"/>
        <p:cNvGrpSpPr/>
        <p:nvPr/>
      </p:nvGrpSpPr>
      <p:grpSpPr>
        <a:xfrm>
          <a:off x="0" y="0"/>
          <a:ext cx="0" cy="0"/>
          <a:chOff x="0" y="0"/>
          <a:chExt cx="0" cy="0"/>
        </a:xfrm>
      </p:grpSpPr>
      <p:sp>
        <p:nvSpPr>
          <p:cNvPr id="82" name="Google Shape;82;p16"/>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uFill>
                  <a:noFill/>
                </a:uFill>
                <a:latin typeface="Zilla Slab"/>
                <a:ea typeface="Zilla Slab"/>
                <a:cs typeface="Zilla Slab"/>
                <a:sym typeface="Zilla Slab"/>
                <a:hlinkClick r:id="rId3">
                  <a:extLst>
                    <a:ext uri="{A12FA001-AC4F-418D-AE19-62706E023703}">
                      <ahyp:hlinkClr val="tx"/>
                    </a:ext>
                  </a:extLst>
                </a:hlinkClick>
              </a:rPr>
              <a:t>PUDGY PENGUINS</a:t>
            </a:r>
            <a:endParaRPr b="1" sz="3000">
              <a:solidFill>
                <a:schemeClr val="lt1"/>
              </a:solidFill>
              <a:latin typeface="Zilla Slab"/>
              <a:ea typeface="Zilla Slab"/>
              <a:cs typeface="Zilla Slab"/>
              <a:sym typeface="Zilla Slab"/>
            </a:endParaRPr>
          </a:p>
        </p:txBody>
      </p:sp>
      <p:pic>
        <p:nvPicPr>
          <p:cNvPr id="83" name="Google Shape;83;p16"/>
          <p:cNvPicPr preferRelativeResize="0"/>
          <p:nvPr/>
        </p:nvPicPr>
        <p:blipFill rotWithShape="1">
          <a:blip r:embed="rId4">
            <a:alphaModFix/>
          </a:blip>
          <a:srcRect b="47211" l="21305" r="2822" t="21635"/>
          <a:stretch/>
        </p:blipFill>
        <p:spPr>
          <a:xfrm>
            <a:off x="968700" y="969150"/>
            <a:ext cx="7240500" cy="1857600"/>
          </a:xfrm>
          <a:prstGeom prst="rect">
            <a:avLst/>
          </a:prstGeom>
          <a:noFill/>
          <a:ln>
            <a:noFill/>
          </a:ln>
        </p:spPr>
      </p:pic>
      <p:sp>
        <p:nvSpPr>
          <p:cNvPr id="84" name="Google Shape;84;p16"/>
          <p:cNvSpPr txBox="1"/>
          <p:nvPr/>
        </p:nvSpPr>
        <p:spPr>
          <a:xfrm>
            <a:off x="2337850" y="2655950"/>
            <a:ext cx="5871300" cy="25044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Collection: </a:t>
            </a:r>
            <a:r>
              <a:rPr lang="en" sz="1800">
                <a:solidFill>
                  <a:schemeClr val="lt1"/>
                </a:solidFill>
                <a:latin typeface="Zilla Slab Light"/>
                <a:ea typeface="Zilla Slab Light"/>
                <a:cs typeface="Zilla Slab Light"/>
                <a:sym typeface="Zilla Slab Light"/>
              </a:rPr>
              <a:t>Pudgy Penguins</a:t>
            </a:r>
            <a:endParaRPr sz="1800">
              <a:solidFill>
                <a:schemeClr val="lt1"/>
              </a:solidFill>
              <a:latin typeface="Zilla Slab Light"/>
              <a:ea typeface="Zilla Slab Light"/>
              <a:cs typeface="Zilla Slab Light"/>
              <a:sym typeface="Zilla Slab Light"/>
            </a:endParaRPr>
          </a:p>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Number: </a:t>
            </a:r>
            <a:r>
              <a:rPr lang="en" sz="1800">
                <a:solidFill>
                  <a:schemeClr val="lt1"/>
                </a:solidFill>
                <a:latin typeface="Zilla Slab Light"/>
                <a:ea typeface="Zilla Slab Light"/>
                <a:cs typeface="Zilla Slab Light"/>
                <a:sym typeface="Zilla Slab Light"/>
              </a:rPr>
              <a:t>8,888 distinct NFTs</a:t>
            </a:r>
            <a:endParaRPr sz="1800">
              <a:solidFill>
                <a:schemeClr val="lt1"/>
              </a:solidFill>
              <a:latin typeface="Zilla Slab Light"/>
              <a:ea typeface="Zilla Slab Light"/>
              <a:cs typeface="Zilla Slab Light"/>
              <a:sym typeface="Zilla Slab Light"/>
            </a:endParaRPr>
          </a:p>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Purpose: </a:t>
            </a:r>
            <a:r>
              <a:rPr lang="en" sz="1800">
                <a:solidFill>
                  <a:schemeClr val="lt1"/>
                </a:solidFill>
                <a:latin typeface="Zilla Slab Light"/>
                <a:ea typeface="Zilla Slab Light"/>
                <a:cs typeface="Zilla Slab Light"/>
                <a:sym typeface="Zilla Slab Light"/>
              </a:rPr>
              <a:t>Driving Web3 innovation</a:t>
            </a:r>
            <a:endParaRPr sz="1800">
              <a:solidFill>
                <a:schemeClr val="lt1"/>
              </a:solidFill>
              <a:latin typeface="Zilla Slab Light"/>
              <a:ea typeface="Zilla Slab Light"/>
              <a:cs typeface="Zilla Slab Light"/>
              <a:sym typeface="Zilla Slab Light"/>
            </a:endParaRPr>
          </a:p>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Values: </a:t>
            </a:r>
            <a:r>
              <a:rPr lang="en" sz="1800">
                <a:solidFill>
                  <a:schemeClr val="lt1"/>
                </a:solidFill>
                <a:latin typeface="Zilla Slab Light"/>
                <a:ea typeface="Zilla Slab Light"/>
                <a:cs typeface="Zilla Slab Light"/>
                <a:sym typeface="Zilla Slab Light"/>
              </a:rPr>
              <a:t>Representing love, empathy, and positivity</a:t>
            </a:r>
            <a:endParaRPr sz="1800">
              <a:solidFill>
                <a:schemeClr val="lt1"/>
              </a:solidFill>
              <a:latin typeface="Zilla Slab Light"/>
              <a:ea typeface="Zilla Slab Light"/>
              <a:cs typeface="Zilla Slab Light"/>
              <a:sym typeface="Zilla Slab Light"/>
            </a:endParaRPr>
          </a:p>
          <a:p>
            <a:pPr indent="-342900" lvl="0" marL="457200" rtl="0" algn="just">
              <a:lnSpc>
                <a:spcPct val="115000"/>
              </a:lnSpc>
              <a:spcBef>
                <a:spcPts val="0"/>
              </a:spcBef>
              <a:spcAft>
                <a:spcPts val="0"/>
              </a:spcAft>
              <a:buClr>
                <a:schemeClr val="lt1"/>
              </a:buClr>
              <a:buSzPts val="1800"/>
              <a:buFont typeface="Zilla Slab"/>
              <a:buChar char="●"/>
            </a:pPr>
            <a:r>
              <a:rPr lang="en" sz="1800">
                <a:solidFill>
                  <a:schemeClr val="lt1"/>
                </a:solidFill>
                <a:latin typeface="Zilla Slab SemiBold"/>
                <a:ea typeface="Zilla Slab SemiBold"/>
                <a:cs typeface="Zilla Slab SemiBold"/>
                <a:sym typeface="Zilla Slab SemiBold"/>
              </a:rPr>
              <a:t>Benefits:</a:t>
            </a:r>
            <a:r>
              <a:rPr lang="en" sz="1800">
                <a:solidFill>
                  <a:schemeClr val="lt1"/>
                </a:solidFill>
                <a:latin typeface="Zilla Slab"/>
                <a:ea typeface="Zilla Slab"/>
                <a:cs typeface="Zilla Slab"/>
                <a:sym typeface="Zilla Slab"/>
              </a:rPr>
              <a:t> </a:t>
            </a:r>
            <a:r>
              <a:rPr lang="en" sz="1800">
                <a:solidFill>
                  <a:schemeClr val="lt1"/>
                </a:solidFill>
                <a:latin typeface="Zilla Slab Light"/>
                <a:ea typeface="Zilla Slab Light"/>
                <a:cs typeface="Zilla Slab Light"/>
                <a:sym typeface="Zilla Slab Light"/>
              </a:rPr>
              <a:t>Exclusive access to events and experiences for owners</a:t>
            </a:r>
            <a:endParaRPr sz="1800">
              <a:solidFill>
                <a:schemeClr val="lt1"/>
              </a:solidFill>
              <a:latin typeface="Zilla Slab Light"/>
              <a:ea typeface="Zilla Slab Light"/>
              <a:cs typeface="Zilla Slab Light"/>
              <a:sym typeface="Zilla Slab Light"/>
            </a:endParaRPr>
          </a:p>
        </p:txBody>
      </p:sp>
      <p:pic>
        <p:nvPicPr>
          <p:cNvPr id="85" name="Google Shape;85;p16"/>
          <p:cNvPicPr preferRelativeResize="0"/>
          <p:nvPr/>
        </p:nvPicPr>
        <p:blipFill rotWithShape="1">
          <a:blip r:embed="rId4">
            <a:alphaModFix/>
          </a:blip>
          <a:srcRect b="16590" l="21431" r="2890" t="52346"/>
          <a:stretch/>
        </p:blipFill>
        <p:spPr>
          <a:xfrm>
            <a:off x="968700" y="969150"/>
            <a:ext cx="7240474" cy="1857600"/>
          </a:xfrm>
          <a:prstGeom prst="rect">
            <a:avLst/>
          </a:prstGeom>
          <a:noFill/>
          <a:ln>
            <a:noFill/>
          </a:ln>
        </p:spPr>
      </p:pic>
      <p:pic>
        <p:nvPicPr>
          <p:cNvPr id="86" name="Google Shape;86;p16"/>
          <p:cNvPicPr preferRelativeResize="0"/>
          <p:nvPr/>
        </p:nvPicPr>
        <p:blipFill rotWithShape="1">
          <a:blip r:embed="rId5">
            <a:alphaModFix/>
          </a:blip>
          <a:srcRect b="49415" l="21542" r="3162" t="19676"/>
          <a:stretch/>
        </p:blipFill>
        <p:spPr>
          <a:xfrm>
            <a:off x="968700" y="969150"/>
            <a:ext cx="7240474" cy="1857600"/>
          </a:xfrm>
          <a:prstGeom prst="rect">
            <a:avLst/>
          </a:prstGeom>
          <a:noFill/>
          <a:ln>
            <a:noFill/>
          </a:ln>
        </p:spPr>
      </p:pic>
      <p:pic>
        <p:nvPicPr>
          <p:cNvPr id="87" name="Google Shape;87;p16"/>
          <p:cNvPicPr preferRelativeResize="0"/>
          <p:nvPr/>
        </p:nvPicPr>
        <p:blipFill rotWithShape="1">
          <a:blip r:embed="rId5">
            <a:alphaModFix/>
          </a:blip>
          <a:srcRect b="18793" l="21541" r="3061" t="50250"/>
          <a:stretch/>
        </p:blipFill>
        <p:spPr>
          <a:xfrm>
            <a:off x="968700" y="969150"/>
            <a:ext cx="7240474" cy="1857600"/>
          </a:xfrm>
          <a:prstGeom prst="rect">
            <a:avLst/>
          </a:prstGeom>
          <a:noFill/>
          <a:ln>
            <a:noFill/>
          </a:ln>
        </p:spPr>
      </p:pic>
      <p:pic>
        <p:nvPicPr>
          <p:cNvPr id="88" name="Google Shape;88;p16"/>
          <p:cNvPicPr preferRelativeResize="0"/>
          <p:nvPr/>
        </p:nvPicPr>
        <p:blipFill>
          <a:blip r:embed="rId6">
            <a:alphaModFix/>
          </a:blip>
          <a:stretch>
            <a:fillRect/>
          </a:stretch>
        </p:blipFill>
        <p:spPr>
          <a:xfrm>
            <a:off x="310075" y="2297850"/>
            <a:ext cx="2636400" cy="263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0"/>
                                        <p:tgtEl>
                                          <p:spTgt spid="8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0"/>
                                        <p:tgtEl>
                                          <p:spTgt spid="86"/>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92" name="Shape 92"/>
        <p:cNvGrpSpPr/>
        <p:nvPr/>
      </p:nvGrpSpPr>
      <p:grpSpPr>
        <a:xfrm>
          <a:off x="0" y="0"/>
          <a:ext cx="0" cy="0"/>
          <a:chOff x="0" y="0"/>
          <a:chExt cx="0" cy="0"/>
        </a:xfrm>
      </p:grpSpPr>
      <p:sp>
        <p:nvSpPr>
          <p:cNvPr id="93" name="Google Shape;93;p17"/>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PUDGY PENGUIN COLLECTION</a:t>
            </a:r>
            <a:endParaRPr b="1" sz="3000">
              <a:solidFill>
                <a:schemeClr val="lt1"/>
              </a:solidFill>
              <a:latin typeface="Zilla Slab"/>
              <a:ea typeface="Zilla Slab"/>
              <a:cs typeface="Zilla Slab"/>
              <a:sym typeface="Zilla Slab"/>
            </a:endParaRPr>
          </a:p>
        </p:txBody>
      </p:sp>
      <p:sp>
        <p:nvSpPr>
          <p:cNvPr id="94" name="Google Shape;94;p17"/>
          <p:cNvSpPr txBox="1"/>
          <p:nvPr/>
        </p:nvSpPr>
        <p:spPr>
          <a:xfrm>
            <a:off x="1553550" y="1489675"/>
            <a:ext cx="60369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Volume: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345970.149573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Sales:</a:t>
            </a:r>
            <a:r>
              <a:rPr lang="en" sz="1900">
                <a:solidFill>
                  <a:schemeClr val="lt1"/>
                </a:solidFill>
                <a:latin typeface="Zilla Slab Light"/>
                <a:ea typeface="Zilla Slab Light"/>
                <a:cs typeface="Zilla Slab Light"/>
                <a:sym typeface="Zilla Slab Light"/>
              </a:rPr>
              <a:t> 78963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Average Price: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4.381421</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Number of Owners:</a:t>
            </a:r>
            <a:r>
              <a:rPr lang="en" sz="1900">
                <a:solidFill>
                  <a:schemeClr val="lt1"/>
                </a:solidFill>
                <a:latin typeface="Zilla Slab Light"/>
                <a:ea typeface="Zilla Slab Light"/>
                <a:cs typeface="Zilla Slab Light"/>
                <a:sym typeface="Zilla Slab Light"/>
              </a:rPr>
              <a:t> 4778</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Market Cap: </a:t>
            </a:r>
            <a:r>
              <a:rPr lang="en" sz="1900">
                <a:solidFill>
                  <a:schemeClr val="lt1"/>
                </a:solidFill>
                <a:latin typeface="Zilla Slab Light"/>
                <a:ea typeface="Zilla Slab Light"/>
                <a:cs typeface="Zilla Slab Light"/>
                <a:sym typeface="Zilla Slab Light"/>
              </a:rPr>
              <a:t>103268.203657</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Floor Price: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12.5 ETH</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Floor Price Symbol: </a:t>
            </a:r>
            <a:r>
              <a:rPr lang="en" sz="1900">
                <a:solidFill>
                  <a:schemeClr val="lt1"/>
                </a:solidFill>
                <a:latin typeface="Zilla Slab Light"/>
                <a:ea typeface="Zilla Slab Light"/>
                <a:cs typeface="Zilla Slab Light"/>
                <a:sym typeface="Zilla Slab Light"/>
              </a:rPr>
              <a:t>ETH</a:t>
            </a:r>
            <a:endParaRPr sz="1900">
              <a:solidFill>
                <a:schemeClr val="lt1"/>
              </a:solidFill>
              <a:latin typeface="Zilla Slab Light"/>
              <a:ea typeface="Zilla Slab Light"/>
              <a:cs typeface="Zilla Slab Light"/>
              <a:sym typeface="Zilla Slab Light"/>
            </a:endParaRPr>
          </a:p>
        </p:txBody>
      </p:sp>
      <p:pic>
        <p:nvPicPr>
          <p:cNvPr id="95" name="Google Shape;95;p17"/>
          <p:cNvPicPr preferRelativeResize="0"/>
          <p:nvPr/>
        </p:nvPicPr>
        <p:blipFill>
          <a:blip r:embed="rId3">
            <a:alphaModFix/>
          </a:blip>
          <a:stretch>
            <a:fillRect/>
          </a:stretch>
        </p:blipFill>
        <p:spPr>
          <a:xfrm>
            <a:off x="7664950" y="3664450"/>
            <a:ext cx="1479050" cy="147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99" name="Shape 99"/>
        <p:cNvGrpSpPr/>
        <p:nvPr/>
      </p:nvGrpSpPr>
      <p:grpSpPr>
        <a:xfrm>
          <a:off x="0" y="0"/>
          <a:ext cx="0" cy="0"/>
          <a:chOff x="0" y="0"/>
          <a:chExt cx="0" cy="0"/>
        </a:xfrm>
      </p:grpSpPr>
      <p:sp>
        <p:nvSpPr>
          <p:cNvPr id="100" name="Google Shape;100;p18"/>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TOP TRAITS</a:t>
            </a:r>
            <a:endParaRPr b="1" sz="3000">
              <a:solidFill>
                <a:schemeClr val="lt1"/>
              </a:solidFill>
              <a:latin typeface="Zilla Slab"/>
              <a:ea typeface="Zilla Slab"/>
              <a:cs typeface="Zilla Slab"/>
              <a:sym typeface="Zilla Slab"/>
            </a:endParaRPr>
          </a:p>
        </p:txBody>
      </p:sp>
      <p:pic>
        <p:nvPicPr>
          <p:cNvPr id="101" name="Google Shape;101;p18"/>
          <p:cNvPicPr preferRelativeResize="0"/>
          <p:nvPr/>
        </p:nvPicPr>
        <p:blipFill>
          <a:blip r:embed="rId3">
            <a:alphaModFix/>
          </a:blip>
          <a:stretch>
            <a:fillRect/>
          </a:stretch>
        </p:blipFill>
        <p:spPr>
          <a:xfrm flipH="1">
            <a:off x="7718351" y="3717850"/>
            <a:ext cx="1425649" cy="1425650"/>
          </a:xfrm>
          <a:prstGeom prst="rect">
            <a:avLst/>
          </a:prstGeom>
          <a:noFill/>
          <a:ln>
            <a:noFill/>
          </a:ln>
        </p:spPr>
      </p:pic>
      <p:sp>
        <p:nvSpPr>
          <p:cNvPr id="102" name="Google Shape;102;p18"/>
          <p:cNvSpPr txBox="1"/>
          <p:nvPr/>
        </p:nvSpPr>
        <p:spPr>
          <a:xfrm>
            <a:off x="309225" y="1252175"/>
            <a:ext cx="2478000" cy="229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950">
                <a:solidFill>
                  <a:schemeClr val="lt1"/>
                </a:solidFill>
                <a:latin typeface="Zilla Slab SemiBold"/>
                <a:ea typeface="Zilla Slab SemiBold"/>
                <a:cs typeface="Zilla Slab SemiBold"/>
                <a:sym typeface="Zilla Slab SemiBold"/>
              </a:rPr>
              <a:t>Categories</a:t>
            </a:r>
            <a:endParaRPr sz="2300">
              <a:solidFill>
                <a:srgbClr val="FFFFFF"/>
              </a:solidFill>
              <a:latin typeface="Zilla Slab SemiBold"/>
              <a:ea typeface="Zilla Slab SemiBold"/>
              <a:cs typeface="Zilla Slab SemiBold"/>
              <a:sym typeface="Zilla Slab SemiBold"/>
            </a:endParaRPr>
          </a:p>
          <a:p>
            <a:pPr indent="-336550" lvl="0" marL="457200" rtl="0" algn="l">
              <a:spcBef>
                <a:spcPts val="150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Background</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Skin</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Body</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Face</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Head</a:t>
            </a:r>
            <a:endParaRPr sz="1700">
              <a:solidFill>
                <a:srgbClr val="FFFFFF"/>
              </a:solidFill>
              <a:latin typeface="Zilla Slab SemiBold"/>
              <a:ea typeface="Zilla Slab SemiBold"/>
              <a:cs typeface="Zilla Slab SemiBold"/>
              <a:sym typeface="Zilla Slab SemiBold"/>
            </a:endParaRPr>
          </a:p>
        </p:txBody>
      </p:sp>
      <p:pic>
        <p:nvPicPr>
          <p:cNvPr id="103" name="Google Shape;103;p18"/>
          <p:cNvPicPr preferRelativeResize="0"/>
          <p:nvPr/>
        </p:nvPicPr>
        <p:blipFill>
          <a:blip r:embed="rId4">
            <a:alphaModFix/>
          </a:blip>
          <a:stretch>
            <a:fillRect/>
          </a:stretch>
        </p:blipFill>
        <p:spPr>
          <a:xfrm>
            <a:off x="2913050" y="1252177"/>
            <a:ext cx="5455851" cy="233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07" name="Shape 107"/>
        <p:cNvGrpSpPr/>
        <p:nvPr/>
      </p:nvGrpSpPr>
      <p:grpSpPr>
        <a:xfrm>
          <a:off x="0" y="0"/>
          <a:ext cx="0" cy="0"/>
          <a:chOff x="0" y="0"/>
          <a:chExt cx="0" cy="0"/>
        </a:xfrm>
      </p:grpSpPr>
      <p:sp>
        <p:nvSpPr>
          <p:cNvPr id="108" name="Google Shape;108;p19"/>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DATA CLEANUP</a:t>
            </a:r>
            <a:endParaRPr b="1" sz="3000">
              <a:solidFill>
                <a:schemeClr val="lt1"/>
              </a:solidFill>
              <a:latin typeface="Zilla Slab"/>
              <a:ea typeface="Zilla Slab"/>
              <a:cs typeface="Zilla Slab"/>
              <a:sym typeface="Zilla Slab"/>
            </a:endParaRPr>
          </a:p>
        </p:txBody>
      </p:sp>
      <p:pic>
        <p:nvPicPr>
          <p:cNvPr id="109" name="Google Shape;109;p19"/>
          <p:cNvPicPr preferRelativeResize="0"/>
          <p:nvPr/>
        </p:nvPicPr>
        <p:blipFill rotWithShape="1">
          <a:blip r:embed="rId3">
            <a:alphaModFix/>
          </a:blip>
          <a:srcRect b="0" l="0" r="6620" t="0"/>
          <a:stretch/>
        </p:blipFill>
        <p:spPr>
          <a:xfrm>
            <a:off x="0" y="3399225"/>
            <a:ext cx="1628725" cy="1744276"/>
          </a:xfrm>
          <a:prstGeom prst="rect">
            <a:avLst/>
          </a:prstGeom>
          <a:noFill/>
          <a:ln>
            <a:noFill/>
          </a:ln>
        </p:spPr>
      </p:pic>
      <p:sp>
        <p:nvSpPr>
          <p:cNvPr id="110" name="Google Shape;110;p19"/>
          <p:cNvSpPr txBox="1"/>
          <p:nvPr/>
        </p:nvSpPr>
        <p:spPr>
          <a:xfrm>
            <a:off x="0" y="1052550"/>
            <a:ext cx="3031200" cy="212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APIs Integration</a:t>
            </a:r>
            <a:endParaRPr sz="1200">
              <a:solidFill>
                <a:schemeClr val="lt1"/>
              </a:solidFill>
              <a:latin typeface="Zilla Slab SemiBold"/>
              <a:ea typeface="Zilla Slab SemiBold"/>
              <a:cs typeface="Zilla Slab SemiBold"/>
              <a:sym typeface="Zilla Slab SemiBold"/>
            </a:endParaRPr>
          </a:p>
          <a:p>
            <a:pPr indent="0" lvl="0" marL="0" rtl="0" algn="l">
              <a:lnSpc>
                <a:spcPct val="115000"/>
              </a:lnSpc>
              <a:spcBef>
                <a:spcPts val="1500"/>
              </a:spcBef>
              <a:spcAft>
                <a:spcPts val="0"/>
              </a:spcAft>
              <a:buNone/>
            </a:pPr>
            <a:r>
              <a:t/>
            </a:r>
            <a:endParaRPr sz="1200">
              <a:solidFill>
                <a:schemeClr val="lt1"/>
              </a:solidFill>
              <a:latin typeface="Zilla Slab SemiBold"/>
              <a:ea typeface="Zilla Slab SemiBold"/>
              <a:cs typeface="Zilla Slab SemiBold"/>
              <a:sym typeface="Zilla Slab SemiBold"/>
            </a:endParaRPr>
          </a:p>
          <a:p>
            <a:pPr indent="0" lvl="0" marL="0" rtl="0" algn="ctr">
              <a:lnSpc>
                <a:spcPct val="115000"/>
              </a:lnSpc>
              <a:spcBef>
                <a:spcPts val="1500"/>
              </a:spcBef>
              <a:spcAft>
                <a:spcPts val="0"/>
              </a:spcAft>
              <a:buNone/>
            </a:pPr>
            <a:r>
              <a:rPr lang="en" sz="1350">
                <a:solidFill>
                  <a:schemeClr val="lt1"/>
                </a:solidFill>
                <a:latin typeface="Zilla Slab Medium"/>
                <a:ea typeface="Zilla Slab Medium"/>
                <a:cs typeface="Zilla Slab Medium"/>
                <a:sym typeface="Zilla Slab Medium"/>
              </a:rPr>
              <a:t>Opensea APIs</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Traits Summary Counts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Sales Events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Individual NFT Information</a:t>
            </a:r>
            <a:endParaRPr sz="1800">
              <a:solidFill>
                <a:schemeClr val="lt1"/>
              </a:solidFill>
              <a:latin typeface="Zilla Slab Light"/>
              <a:ea typeface="Zilla Slab Light"/>
              <a:cs typeface="Zilla Slab Light"/>
              <a:sym typeface="Zilla Slab Light"/>
            </a:endParaRPr>
          </a:p>
        </p:txBody>
      </p:sp>
      <p:sp>
        <p:nvSpPr>
          <p:cNvPr id="111" name="Google Shape;111;p19"/>
          <p:cNvSpPr txBox="1"/>
          <p:nvPr/>
        </p:nvSpPr>
        <p:spPr>
          <a:xfrm>
            <a:off x="3031200" y="1052550"/>
            <a:ext cx="3081600" cy="290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Dataframe Components</a:t>
            </a:r>
            <a:endParaRPr sz="1700">
              <a:solidFill>
                <a:schemeClr val="lt1"/>
              </a:solidFill>
              <a:latin typeface="Zilla Slab SemiBold"/>
              <a:ea typeface="Zilla Slab SemiBold"/>
              <a:cs typeface="Zilla Slab SemiBold"/>
              <a:sym typeface="Zilla Slab SemiBold"/>
            </a:endParaRPr>
          </a:p>
          <a:p>
            <a:pPr indent="0" lvl="0" marL="0" rtl="0" algn="ctr">
              <a:lnSpc>
                <a:spcPct val="115000"/>
              </a:lnSpc>
              <a:spcBef>
                <a:spcPts val="1500"/>
              </a:spcBef>
              <a:spcAft>
                <a:spcPts val="0"/>
              </a:spcAft>
              <a:buNone/>
            </a:pPr>
            <a:r>
              <a:rPr lang="en" sz="1350">
                <a:solidFill>
                  <a:schemeClr val="lt1"/>
                </a:solidFill>
                <a:latin typeface="Zilla Slab Medium"/>
                <a:ea typeface="Zilla Slab Medium"/>
                <a:cs typeface="Zilla Slab Medium"/>
                <a:sym typeface="Zilla Slab Medium"/>
              </a:rPr>
              <a:t>Events Data</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Token (nft.identifier)</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Closing Date (for ETH comparison)</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Payment Quantity (wei)</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Pagination (50 per page)</a:t>
            </a:r>
            <a:endParaRPr sz="1200">
              <a:solidFill>
                <a:schemeClr val="lt1"/>
              </a:solidFill>
              <a:latin typeface="Zilla Slab Light"/>
              <a:ea typeface="Zilla Slab Light"/>
              <a:cs typeface="Zilla Slab Light"/>
              <a:sym typeface="Zilla Slab Light"/>
            </a:endParaRPr>
          </a:p>
          <a:p>
            <a:pPr indent="0" lvl="0" marL="0" rtl="0" algn="ctr">
              <a:lnSpc>
                <a:spcPct val="115000"/>
              </a:lnSpc>
              <a:spcBef>
                <a:spcPts val="1200"/>
              </a:spcBef>
              <a:spcAft>
                <a:spcPts val="0"/>
              </a:spcAft>
              <a:buNone/>
            </a:pPr>
            <a:r>
              <a:rPr lang="en" sz="1350">
                <a:solidFill>
                  <a:schemeClr val="lt1"/>
                </a:solidFill>
                <a:latin typeface="Zilla Slab Medium"/>
                <a:ea typeface="Zilla Slab Medium"/>
                <a:cs typeface="Zilla Slab Medium"/>
                <a:sym typeface="Zilla Slab Medium"/>
              </a:rPr>
              <a:t>Individual NFT Info</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2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Traits for Each NFT</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L</a:t>
            </a:r>
            <a:r>
              <a:rPr lang="en" sz="1200">
                <a:solidFill>
                  <a:schemeClr val="lt1"/>
                </a:solidFill>
                <a:latin typeface="Zilla Slab Light"/>
                <a:ea typeface="Zilla Slab Light"/>
                <a:cs typeface="Zilla Slab Light"/>
                <a:sym typeface="Zilla Slab Light"/>
              </a:rPr>
              <a:t>oop Function for Sampling 50 Sales</a:t>
            </a:r>
            <a:endParaRPr sz="1700">
              <a:solidFill>
                <a:schemeClr val="lt1"/>
              </a:solidFill>
              <a:latin typeface="Zilla Slab Light"/>
              <a:ea typeface="Zilla Slab Light"/>
              <a:cs typeface="Zilla Slab Light"/>
              <a:sym typeface="Zilla Slab Light"/>
            </a:endParaRPr>
          </a:p>
        </p:txBody>
      </p:sp>
      <p:sp>
        <p:nvSpPr>
          <p:cNvPr id="112" name="Google Shape;112;p19"/>
          <p:cNvSpPr txBox="1"/>
          <p:nvPr/>
        </p:nvSpPr>
        <p:spPr>
          <a:xfrm>
            <a:off x="6112800" y="1052550"/>
            <a:ext cx="3031200" cy="86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Exporting Data (static)</a:t>
            </a:r>
            <a:endParaRPr sz="1200">
              <a:solidFill>
                <a:schemeClr val="lt1"/>
              </a:solidFill>
              <a:latin typeface="Zilla Slab SemiBold"/>
              <a:ea typeface="Zilla Slab SemiBold"/>
              <a:cs typeface="Zilla Slab SemiBold"/>
              <a:sym typeface="Zilla Slab SemiBold"/>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to_csv Command</a:t>
            </a:r>
            <a:endParaRPr sz="1700">
              <a:solidFill>
                <a:schemeClr val="lt1"/>
              </a:solidFill>
              <a:latin typeface="Zilla Slab Light"/>
              <a:ea typeface="Zilla Slab Light"/>
              <a:cs typeface="Zilla Slab Light"/>
              <a:sym typeface="Zilla Slab Light"/>
            </a:endParaRPr>
          </a:p>
        </p:txBody>
      </p:sp>
      <p:pic>
        <p:nvPicPr>
          <p:cNvPr id="113" name="Google Shape;113;p19">
            <a:hlinkClick r:id="rId4"/>
          </p:cNvPr>
          <p:cNvPicPr preferRelativeResize="0"/>
          <p:nvPr/>
        </p:nvPicPr>
        <p:blipFill>
          <a:blip r:embed="rId5">
            <a:alphaModFix/>
          </a:blip>
          <a:stretch>
            <a:fillRect/>
          </a:stretch>
        </p:blipFill>
        <p:spPr>
          <a:xfrm>
            <a:off x="1273800" y="1485048"/>
            <a:ext cx="483575" cy="48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17" name="Shape 117"/>
        <p:cNvGrpSpPr/>
        <p:nvPr/>
      </p:nvGrpSpPr>
      <p:grpSpPr>
        <a:xfrm>
          <a:off x="0" y="0"/>
          <a:ext cx="0" cy="0"/>
          <a:chOff x="0" y="0"/>
          <a:chExt cx="0" cy="0"/>
        </a:xfrm>
      </p:grpSpPr>
      <p:sp>
        <p:nvSpPr>
          <p:cNvPr id="118" name="Google Shape;118;p20"/>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ENCODED DATA</a:t>
            </a:r>
            <a:endParaRPr b="1" sz="3000">
              <a:solidFill>
                <a:schemeClr val="lt1"/>
              </a:solidFill>
              <a:latin typeface="Zilla Slab"/>
              <a:ea typeface="Zilla Slab"/>
              <a:cs typeface="Zilla Slab"/>
              <a:sym typeface="Zilla Slab"/>
            </a:endParaRPr>
          </a:p>
        </p:txBody>
      </p:sp>
      <p:pic>
        <p:nvPicPr>
          <p:cNvPr id="119" name="Google Shape;119;p20"/>
          <p:cNvPicPr preferRelativeResize="0"/>
          <p:nvPr/>
        </p:nvPicPr>
        <p:blipFill>
          <a:blip r:embed="rId3">
            <a:alphaModFix/>
          </a:blip>
          <a:stretch>
            <a:fillRect/>
          </a:stretch>
        </p:blipFill>
        <p:spPr>
          <a:xfrm>
            <a:off x="2641950" y="1124700"/>
            <a:ext cx="3860099" cy="3714000"/>
          </a:xfrm>
          <a:prstGeom prst="rect">
            <a:avLst/>
          </a:prstGeom>
          <a:noFill/>
          <a:ln>
            <a:noFill/>
          </a:ln>
        </p:spPr>
      </p:pic>
      <p:sp>
        <p:nvSpPr>
          <p:cNvPr id="120" name="Google Shape;120;p20"/>
          <p:cNvSpPr/>
          <p:nvPr/>
        </p:nvSpPr>
        <p:spPr>
          <a:xfrm>
            <a:off x="2717050" y="4395225"/>
            <a:ext cx="1707300" cy="399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 name="Google Shape;121;p20"/>
          <p:cNvPicPr preferRelativeResize="0"/>
          <p:nvPr/>
        </p:nvPicPr>
        <p:blipFill>
          <a:blip r:embed="rId4">
            <a:alphaModFix/>
          </a:blip>
          <a:stretch>
            <a:fillRect/>
          </a:stretch>
        </p:blipFill>
        <p:spPr>
          <a:xfrm>
            <a:off x="0" y="3824975"/>
            <a:ext cx="1318525" cy="131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25" name="Shape 125"/>
        <p:cNvGrpSpPr/>
        <p:nvPr/>
      </p:nvGrpSpPr>
      <p:grpSpPr>
        <a:xfrm>
          <a:off x="0" y="0"/>
          <a:ext cx="0" cy="0"/>
          <a:chOff x="0" y="0"/>
          <a:chExt cx="0" cy="0"/>
        </a:xfrm>
      </p:grpSpPr>
      <p:sp>
        <p:nvSpPr>
          <p:cNvPr id="126" name="Google Shape;126;p21"/>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LINEAR REGRESSION MODEL</a:t>
            </a:r>
            <a:endParaRPr b="1" sz="3000">
              <a:solidFill>
                <a:schemeClr val="lt1"/>
              </a:solidFill>
              <a:latin typeface="Zilla Slab"/>
              <a:ea typeface="Zilla Slab"/>
              <a:cs typeface="Zilla Slab"/>
              <a:sym typeface="Zilla Slab"/>
            </a:endParaRPr>
          </a:p>
        </p:txBody>
      </p:sp>
      <p:pic>
        <p:nvPicPr>
          <p:cNvPr id="127" name="Google Shape;127;p21"/>
          <p:cNvPicPr preferRelativeResize="0"/>
          <p:nvPr/>
        </p:nvPicPr>
        <p:blipFill>
          <a:blip r:embed="rId3">
            <a:alphaModFix/>
          </a:blip>
          <a:stretch>
            <a:fillRect/>
          </a:stretch>
        </p:blipFill>
        <p:spPr>
          <a:xfrm>
            <a:off x="7660350" y="3659850"/>
            <a:ext cx="1483650" cy="1483650"/>
          </a:xfrm>
          <a:prstGeom prst="rect">
            <a:avLst/>
          </a:prstGeom>
          <a:noFill/>
          <a:ln>
            <a:noFill/>
          </a:ln>
        </p:spPr>
      </p:pic>
      <p:sp>
        <p:nvSpPr>
          <p:cNvPr id="128" name="Google Shape;128;p21"/>
          <p:cNvSpPr txBox="1"/>
          <p:nvPr/>
        </p:nvSpPr>
        <p:spPr>
          <a:xfrm>
            <a:off x="3072000" y="6783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ECECEC"/>
                </a:solidFill>
                <a:highlight>
                  <a:schemeClr val="accent2"/>
                </a:highlight>
                <a:latin typeface="Zilla Slab SemiBold"/>
                <a:ea typeface="Zilla Slab SemiBold"/>
                <a:cs typeface="Zilla Slab SemiBold"/>
                <a:sym typeface="Zilla Slab SemiBold"/>
              </a:rPr>
              <a:t>EVALUATION</a:t>
            </a:r>
            <a:endParaRPr sz="1700">
              <a:latin typeface="Zilla Slab SemiBold"/>
              <a:ea typeface="Zilla Slab SemiBold"/>
              <a:cs typeface="Zilla Slab SemiBold"/>
              <a:sym typeface="Zilla Slab SemiBold"/>
            </a:endParaRPr>
          </a:p>
        </p:txBody>
      </p:sp>
      <p:sp>
        <p:nvSpPr>
          <p:cNvPr id="129" name="Google Shape;129;p21"/>
          <p:cNvSpPr txBox="1"/>
          <p:nvPr/>
        </p:nvSpPr>
        <p:spPr>
          <a:xfrm>
            <a:off x="777325" y="1235023"/>
            <a:ext cx="79650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Zilla Slab SemiBold"/>
                <a:ea typeface="Zilla Slab SemiBold"/>
                <a:cs typeface="Zilla Slab SemiBold"/>
                <a:sym typeface="Zilla Slab SemiBold"/>
              </a:rPr>
              <a:t> R²</a:t>
            </a:r>
            <a:r>
              <a:rPr lang="en" sz="1500">
                <a:solidFill>
                  <a:schemeClr val="lt1"/>
                </a:solidFill>
                <a:latin typeface="Zilla Slab SemiBold"/>
                <a:ea typeface="Zilla Slab SemiBold"/>
                <a:cs typeface="Zilla Slab SemiBold"/>
                <a:sym typeface="Zilla Slab SemiBold"/>
              </a:rPr>
              <a:t> : </a:t>
            </a:r>
            <a:r>
              <a:rPr lang="en" sz="1500">
                <a:solidFill>
                  <a:schemeClr val="lt1"/>
                </a:solidFill>
                <a:latin typeface="Zilla Slab Light"/>
                <a:ea typeface="Zilla Slab Light"/>
                <a:cs typeface="Zilla Slab Light"/>
                <a:sym typeface="Zilla Slab Light"/>
              </a:rPr>
              <a:t>“Whereas correlation explains the strength of the relationship between an independent and a dependent variable, R-squared explains the extent to which the variance of one variable explains the variance of the second variable. So, if the </a:t>
            </a:r>
            <a:r>
              <a:rPr lang="en" sz="1500">
                <a:solidFill>
                  <a:schemeClr val="lt1"/>
                </a:solidFill>
                <a:latin typeface="Zilla Slab Light"/>
                <a:ea typeface="Zilla Slab Light"/>
                <a:cs typeface="Zilla Slab Light"/>
                <a:sym typeface="Zilla Slab Light"/>
              </a:rPr>
              <a:t>R² </a:t>
            </a:r>
            <a:r>
              <a:rPr lang="en" sz="1500">
                <a:solidFill>
                  <a:schemeClr val="lt1"/>
                </a:solidFill>
                <a:latin typeface="Zilla Slab Light"/>
                <a:ea typeface="Zilla Slab Light"/>
                <a:cs typeface="Zilla Slab Light"/>
                <a:sym typeface="Zilla Slab Light"/>
              </a:rPr>
              <a:t>of a model is 0.50, then approximately half of the observed variation can be explained by the model’s inputs.” (</a:t>
            </a:r>
            <a:r>
              <a:rPr lang="en" sz="1500">
                <a:solidFill>
                  <a:schemeClr val="lt1"/>
                </a:solidFill>
                <a:latin typeface="Zilla Slab Light"/>
                <a:ea typeface="Zilla Slab Light"/>
                <a:cs typeface="Zilla Slab Light"/>
                <a:sym typeface="Zilla Slab Light"/>
              </a:rPr>
              <a:t>Source:</a:t>
            </a:r>
            <a:r>
              <a:rPr lang="en" sz="1500">
                <a:solidFill>
                  <a:schemeClr val="lt1"/>
                </a:solidFill>
                <a:uFill>
                  <a:noFill/>
                </a:uFill>
                <a:latin typeface="Zilla Slab Light"/>
                <a:ea typeface="Zilla Slab Light"/>
                <a:cs typeface="Zilla Slab Light"/>
                <a:sym typeface="Zilla Slab Light"/>
                <a:hlinkClick r:id="rId4">
                  <a:extLst>
                    <a:ext uri="{A12FA001-AC4F-418D-AE19-62706E023703}">
                      <ahyp:hlinkClr val="tx"/>
                    </a:ext>
                  </a:extLst>
                </a:hlinkClick>
              </a:rPr>
              <a:t> Investopedia</a:t>
            </a:r>
            <a:r>
              <a:rPr lang="en" sz="1500">
                <a:solidFill>
                  <a:schemeClr val="lt1"/>
                </a:solidFill>
                <a:latin typeface="Zilla Slab Light"/>
                <a:ea typeface="Zilla Slab Light"/>
                <a:cs typeface="Zilla Slab Light"/>
                <a:sym typeface="Zilla Slab Light"/>
              </a:rPr>
              <a:t>)</a:t>
            </a:r>
            <a:endParaRPr sz="18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t/>
            </a:r>
            <a:endParaRPr sz="15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rPr lang="en" sz="1500">
                <a:solidFill>
                  <a:schemeClr val="lt1"/>
                </a:solidFill>
                <a:latin typeface="Zilla Slab SemiBold"/>
                <a:ea typeface="Zilla Slab SemiBold"/>
                <a:cs typeface="Zilla Slab SemiBold"/>
                <a:sym typeface="Zilla Slab SemiBold"/>
              </a:rPr>
              <a:t>Training Dataset (Descriptive Value)</a:t>
            </a:r>
            <a:endParaRPr sz="1500">
              <a:solidFill>
                <a:schemeClr val="lt1"/>
              </a:solidFill>
              <a:latin typeface="Zilla Slab SemiBold"/>
              <a:ea typeface="Zilla Slab SemiBold"/>
              <a:cs typeface="Zilla Slab SemiBold"/>
              <a:sym typeface="Zilla Slab SemiBold"/>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Zilla Slab Light"/>
                <a:ea typeface="Zilla Slab Light"/>
                <a:cs typeface="Zilla Slab Light"/>
                <a:sym typeface="Zilla Slab Light"/>
              </a:rPr>
              <a:t>R-squared (R²) Score: 0.6909513484448644</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that traits strongly describes price in training data! (Only 30% noise!)</a:t>
            </a:r>
            <a:endParaRPr sz="15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rPr lang="en" sz="1500">
                <a:solidFill>
                  <a:schemeClr val="lt1"/>
                </a:solidFill>
                <a:latin typeface="Zilla Slab SemiBold"/>
                <a:ea typeface="Zilla Slab SemiBold"/>
                <a:cs typeface="Zilla Slab SemiBold"/>
                <a:sym typeface="Zilla Slab SemiBold"/>
              </a:rPr>
              <a:t>Testing Dataset (Predictive Value)</a:t>
            </a:r>
            <a:endParaRPr sz="1500">
              <a:solidFill>
                <a:schemeClr val="lt1"/>
              </a:solidFill>
              <a:latin typeface="Zilla Slab SemiBold"/>
              <a:ea typeface="Zilla Slab SemiBold"/>
              <a:cs typeface="Zilla Slab SemiBold"/>
              <a:sym typeface="Zilla Slab SemiBold"/>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Zilla Slab Light"/>
                <a:ea typeface="Zilla Slab Light"/>
                <a:cs typeface="Zilla Slab Light"/>
                <a:sym typeface="Zilla Slab Light"/>
              </a:rPr>
              <a:t>R-squared (R²) Score: -1.4725014974827797e+26</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the model cannot predict anything!</a:t>
            </a:r>
            <a:r>
              <a:rPr lang="en" sz="1500">
                <a:solidFill>
                  <a:srgbClr val="FF0000"/>
                </a:solidFill>
                <a:latin typeface="Zilla Slab Light"/>
                <a:ea typeface="Zilla Slab Light"/>
                <a:cs typeface="Zilla Slab Light"/>
                <a:sym typeface="Zilla Slab Light"/>
              </a:rPr>
              <a:t> But why…?</a:t>
            </a:r>
            <a:endParaRPr sz="1500">
              <a:solidFill>
                <a:srgbClr val="FF0000"/>
              </a:solidFill>
              <a:latin typeface="Zilla Slab Light"/>
              <a:ea typeface="Zilla Slab Light"/>
              <a:cs typeface="Zilla Slab Light"/>
              <a:sym typeface="Zilla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